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301" r:id="rId24"/>
    <p:sldId id="280" r:id="rId25"/>
    <p:sldId id="281" r:id="rId26"/>
    <p:sldId id="286" r:id="rId27"/>
    <p:sldId id="285" r:id="rId28"/>
    <p:sldId id="298" r:id="rId29"/>
    <p:sldId id="282" r:id="rId30"/>
    <p:sldId id="287" r:id="rId31"/>
    <p:sldId id="292" r:id="rId32"/>
    <p:sldId id="299" r:id="rId33"/>
    <p:sldId id="293" r:id="rId34"/>
    <p:sldId id="294" r:id="rId35"/>
    <p:sldId id="297" r:id="rId36"/>
    <p:sldId id="296" r:id="rId37"/>
    <p:sldId id="300" r:id="rId38"/>
    <p:sldId id="283" r:id="rId39"/>
    <p:sldId id="289" r:id="rId40"/>
    <p:sldId id="290" r:id="rId41"/>
    <p:sldId id="291" r:id="rId42"/>
    <p:sldId id="288" r:id="rId43"/>
    <p:sldId id="28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p:scale>
          <a:sx n="100" d="100"/>
          <a:sy n="100" d="100"/>
        </p:scale>
        <p:origin x="69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smtClean="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无知</a:t>
            </a:r>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信标</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6557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smtClean="0"/>
              <a:t>皇家督军（</a:t>
            </a:r>
            <a:r>
              <a:rPr lang="en-US" altLang="zh-CN" sz="3200" b="1" u="sng" dirty="0" smtClean="0"/>
              <a:t>Royal Overseer</a:t>
            </a:r>
            <a:r>
              <a:rPr lang="zh-CN" altLang="en-US" sz="3200" b="1" u="sng" dirty="0" smtClean="0"/>
              <a:t>）     </a:t>
            </a:r>
            <a:endParaRPr lang="zh-CN" altLang="en-US" sz="3200" b="1" u="sng" dirty="0"/>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smtClean="0"/>
              <a:t>皇家督军实际上应该算是一个行政机关，其最高领袖为至高督军。</a:t>
            </a:r>
            <a:endParaRPr lang="en-US" altLang="zh-CN" sz="1700" dirty="0" smtClean="0"/>
          </a:p>
          <a:p>
            <a:pPr algn="just"/>
            <a:r>
              <a:rPr lang="zh-CN" altLang="en-US" sz="1700" dirty="0" smtClean="0"/>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smtClean="0"/>
          </a:p>
          <a:p>
            <a:pPr algn="just"/>
            <a:endParaRPr lang="en-US" altLang="zh-CN" sz="1700" dirty="0"/>
          </a:p>
          <a:p>
            <a:pPr algn="just"/>
            <a:r>
              <a:rPr lang="zh-CN" altLang="en-US" sz="1700" dirty="0" smtClean="0"/>
              <a:t>旧王时期，王国处于一个宗教百花齐放的状态，各地的人民信仰偏向于自然派。</a:t>
            </a:r>
            <a:endParaRPr lang="en-US" altLang="zh-CN" sz="1700" dirty="0" smtClean="0"/>
          </a:p>
          <a:p>
            <a:pPr algn="just"/>
            <a:r>
              <a:rPr lang="zh-CN" altLang="en-US" sz="1700" dirty="0" smtClean="0"/>
              <a:t>即人民信仰万物有灵，其中以</a:t>
            </a:r>
            <a:r>
              <a:rPr lang="zh-CN" altLang="en-US" sz="1700" dirty="0"/>
              <a:t>六</a:t>
            </a:r>
            <a:r>
              <a:rPr lang="zh-CN" altLang="en-US" sz="1700" dirty="0" smtClean="0"/>
              <a:t>位主神的信仰最为突出。</a:t>
            </a:r>
            <a:endParaRPr lang="en-US" altLang="zh-CN" sz="1700" dirty="0" smtClean="0"/>
          </a:p>
          <a:p>
            <a:pPr algn="just"/>
            <a:endParaRPr lang="en-US" altLang="zh-CN" sz="1700" dirty="0"/>
          </a:p>
          <a:p>
            <a:pPr algn="just"/>
            <a:r>
              <a:rPr lang="zh-CN" altLang="en-US" sz="1700" dirty="0" smtClean="0"/>
              <a:t>而在诺瑟弗德初王登基后，他坚信人类应该反抗愚昧神明的统治，人与万物皆为自由之身。他以此为信念建立了皇家督军的异端裁决所，阻止一切愚昧不安的信仰。</a:t>
            </a:r>
            <a:endParaRPr lang="en-US" altLang="zh-CN" sz="1700" dirty="0" smtClean="0"/>
          </a:p>
          <a:p>
            <a:pPr algn="just"/>
            <a:endParaRPr lang="en-US" altLang="zh-CN" sz="1700" dirty="0"/>
          </a:p>
          <a:p>
            <a:pPr algn="just"/>
            <a:r>
              <a:rPr lang="zh-CN" altLang="en-US" sz="1700" b="1" dirty="0" smtClean="0"/>
              <a:t>“上位者不再，上位者不在！”</a:t>
            </a:r>
            <a:endParaRPr lang="en-US" altLang="zh-CN" sz="1700" b="1" dirty="0" smtClean="0"/>
          </a:p>
          <a:p>
            <a:pPr algn="just"/>
            <a:endParaRPr lang="en-US" altLang="zh-CN" sz="1700" dirty="0"/>
          </a:p>
          <a:p>
            <a:pPr algn="just"/>
            <a:r>
              <a:rPr lang="zh-CN" altLang="en-US" sz="1700" dirty="0" smtClean="0"/>
              <a:t>随着各地偶发的奇异传说和神迹，使得“</a:t>
            </a:r>
            <a:r>
              <a:rPr lang="zh-CN" altLang="en-US" sz="1700" dirty="0" smtClean="0"/>
              <a:t>世间有无上位者</a:t>
            </a:r>
            <a:r>
              <a:rPr lang="zh-CN" altLang="en-US" sz="1700" dirty="0"/>
              <a:t>？</a:t>
            </a:r>
            <a:r>
              <a:rPr lang="zh-CN" altLang="en-US" sz="1700" dirty="0" smtClean="0"/>
              <a:t>”的问题难以下定结论。当今的异端裁决所仍然严格管控王国内各种信仰，特别是针对六位主神中其他三位恶神的信仰。</a:t>
            </a:r>
            <a:endParaRPr lang="en-US" altLang="zh-CN" sz="1700" dirty="0" smtClean="0"/>
          </a:p>
          <a:p>
            <a:pPr algn="just"/>
            <a:endParaRPr lang="en-US" altLang="zh-CN" sz="1700" dirty="0"/>
          </a:p>
          <a:p>
            <a:pPr algn="just"/>
            <a:r>
              <a:rPr lang="zh-CN" altLang="en-US" sz="1700" dirty="0" smtClean="0"/>
              <a:t>而底层民众也在谣传：异端裁决所早已和雷文海姆联手证明了上位者的存在。</a:t>
            </a:r>
            <a:endParaRPr lang="en-US" altLang="zh-CN" sz="1700" dirty="0" smtClean="0"/>
          </a:p>
          <a:p>
            <a:pPr algn="just"/>
            <a:r>
              <a:rPr lang="zh-CN" altLang="en-US" sz="1700" dirty="0" smtClean="0"/>
              <a:t>他们的目标如同弥斯提斯莫一样，想要夺取上位者的权能。</a:t>
            </a:r>
            <a:endParaRPr lang="en-US" altLang="zh-CN" sz="1700" dirty="0" smtClean="0"/>
          </a:p>
          <a:p>
            <a:pPr algn="just"/>
            <a:r>
              <a:rPr lang="zh-CN" altLang="en-US" sz="1700" dirty="0" smtClean="0"/>
              <a:t>不一样的是，裁决所还想要猎杀神明，让愚昧的偶像倒下。</a:t>
            </a:r>
            <a:endParaRPr lang="en-US" altLang="zh-CN" sz="1700" dirty="0" smtClean="0"/>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smtClean="0"/>
              <a:t>徽记为被雾谷铃兰缠绕的剑与火枪</a:t>
            </a:r>
            <a:endParaRPr lang="zh-CN" altLang="en-US" sz="1600" b="1" dirty="0"/>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smtClean="0"/>
              <a:t>“忠诚！”</a:t>
            </a:r>
            <a:endParaRPr lang="zh-CN" altLang="en-US" sz="1600" b="1" i="1" dirty="0"/>
          </a:p>
        </p:txBody>
      </p:sp>
    </p:spTree>
    <p:extLst>
      <p:ext uri="{BB962C8B-B14F-4D97-AF65-F5344CB8AC3E}">
        <p14:creationId xmlns:p14="http://schemas.microsoft.com/office/powerpoint/2010/main" val="3422268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smtClean="0"/>
              <a:t>雾</a:t>
            </a:r>
            <a:r>
              <a:rPr lang="zh-CN" altLang="en-US" sz="3200" b="1" u="sng" dirty="0"/>
              <a:t>鬼帮（</a:t>
            </a:r>
            <a:r>
              <a:rPr lang="en-US" altLang="zh-CN" sz="3200" b="1" u="sng" dirty="0" err="1"/>
              <a:t>MistGhost</a:t>
            </a:r>
            <a:r>
              <a:rPr lang="zh-CN" altLang="en-US" sz="3200" b="1" u="sng" dirty="0" smtClean="0"/>
              <a:t>）     </a:t>
            </a:r>
            <a:endParaRPr lang="zh-CN" altLang="en-US" sz="3200" b="1" u="sng" dirty="0"/>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smtClean="0"/>
              <a:t>有人说雾鬼帮是拜伦纳斯特历史上最为悠久的秘密结社。</a:t>
            </a:r>
            <a:endParaRPr lang="en-US" altLang="zh-CN" sz="1700" dirty="0" smtClean="0"/>
          </a:p>
          <a:p>
            <a:pPr algn="just"/>
            <a:r>
              <a:rPr lang="zh-CN" altLang="en-US" sz="1700" dirty="0" smtClean="0"/>
              <a:t>其中的成员上可至王公贵族，下至贫民窟最底层的贱民。成员的职业组成也十分复杂，他们可能上一刻还是巧言善辩的流浪商人，下一刻就在街角成为了手握尖刀的暗杀者。</a:t>
            </a:r>
            <a:endParaRPr lang="en-US" altLang="zh-CN" sz="1700" dirty="0" smtClean="0"/>
          </a:p>
          <a:p>
            <a:pPr algn="just"/>
            <a:r>
              <a:rPr lang="zh-CN" altLang="en-US" sz="1700" dirty="0" smtClean="0"/>
              <a:t>那些漫游在酒馆的雇佣兵，在工厂劳作的屠夫，在船上乘风破浪的捕鲸人，在贫民窟救人治病的派遣医师，在教堂引人向善的祭司，在暗巷出没的黑市商人都有可能是雾鬼帮的一员。</a:t>
            </a:r>
            <a:endParaRPr lang="en-US" altLang="zh-CN" sz="1700" dirty="0" smtClean="0"/>
          </a:p>
          <a:p>
            <a:pPr algn="just"/>
            <a:endParaRPr lang="en-US" altLang="zh-CN" sz="1700" dirty="0"/>
          </a:p>
          <a:p>
            <a:pPr algn="just"/>
            <a:r>
              <a:rPr lang="zh-CN" altLang="en-US" sz="1700" dirty="0" smtClean="0"/>
              <a:t>雾鬼帮成立的目的已经成为了都市传说。</a:t>
            </a:r>
            <a:endParaRPr lang="en-US" altLang="zh-CN" sz="1700" dirty="0" smtClean="0"/>
          </a:p>
          <a:p>
            <a:pPr algn="just"/>
            <a:r>
              <a:rPr lang="zh-CN" altLang="en-US" sz="1700" dirty="0" smtClean="0"/>
              <a:t>有人说是他们引导了初王推翻旧王室；有人说他们是某位恶神的信徒；也有人说他们不过是一群流离失所之人，只是单纯想要在这个残忍的世界上生存下去。</a:t>
            </a:r>
            <a:endParaRPr lang="en-US" altLang="zh-CN" sz="1700" dirty="0" smtClean="0"/>
          </a:p>
          <a:p>
            <a:pPr algn="just"/>
            <a:r>
              <a:rPr lang="zh-CN" altLang="en-US" sz="1700" dirty="0" smtClean="0"/>
              <a:t>他们做事不择手段，却恪守某些奇怪的准则，在这个世界上亦正亦邪地维护着自己的信条。</a:t>
            </a:r>
            <a:endParaRPr lang="en-US" altLang="zh-CN" sz="1700" dirty="0" smtClean="0"/>
          </a:p>
          <a:p>
            <a:pPr algn="just"/>
            <a:endParaRPr lang="en-US" altLang="zh-CN" sz="1700" dirty="0"/>
          </a:p>
          <a:p>
            <a:pPr algn="just"/>
            <a:r>
              <a:rPr lang="zh-CN" altLang="en-US" sz="1700" dirty="0" smtClean="0"/>
              <a:t>雾鬼帮的成员没有什么能够辨认的特征，但传说他们每个人都拥有一枚</a:t>
            </a:r>
            <a:r>
              <a:rPr lang="zh-CN" altLang="en-US" sz="1700" dirty="0" smtClean="0"/>
              <a:t>手工打磨的</a:t>
            </a:r>
            <a:r>
              <a:rPr lang="zh-CN" altLang="en-US" sz="1700" dirty="0" smtClean="0"/>
              <a:t>鲸骨制恶神钱币，</a:t>
            </a:r>
            <a:r>
              <a:rPr lang="zh-CN" altLang="en-US" sz="1700" b="1" dirty="0" smtClean="0"/>
              <a:t>那是他们为不知名理想死去后渡过冥河的通行证</a:t>
            </a:r>
            <a:r>
              <a:rPr lang="zh-CN" altLang="en-US" sz="1700" dirty="0" smtClean="0"/>
              <a:t>。</a:t>
            </a:r>
            <a:endParaRPr lang="en-US" altLang="zh-CN" sz="1700" dirty="0" smtClean="0"/>
          </a:p>
          <a:p>
            <a:pPr algn="just"/>
            <a:r>
              <a:rPr lang="zh-CN" altLang="en-US" sz="1700" dirty="0" smtClean="0"/>
              <a:t>钱币上印刻着一颗吞吐烟雾的骷髅头。</a:t>
            </a:r>
            <a:endParaRPr lang="en-US" altLang="zh-CN" sz="1700" dirty="0" smtClean="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smtClean="0"/>
              <a:t>“愚蠢的人宁愿将银币投进许愿池内，也不愿意用来买明天的晚餐”</a:t>
            </a:r>
            <a:endParaRPr lang="zh-CN" altLang="en-US" sz="1600" b="1" i="1" dirty="0"/>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smtClean="0"/>
              <a:t>徽记为吞吐浓雾的骷髅头</a:t>
            </a:r>
            <a:endParaRPr lang="zh-CN" altLang="en-US" sz="1600" b="1" dirty="0"/>
          </a:p>
        </p:txBody>
      </p:sp>
    </p:spTree>
    <p:extLst>
      <p:ext uri="{BB962C8B-B14F-4D97-AF65-F5344CB8AC3E}">
        <p14:creationId xmlns:p14="http://schemas.microsoft.com/office/powerpoint/2010/main" val="998288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smtClean="0"/>
              <a:t>鲸</a:t>
            </a:r>
            <a:r>
              <a:rPr lang="zh-CN" altLang="en-US" sz="3200" b="1" u="sng" dirty="0"/>
              <a:t>骨教会（</a:t>
            </a:r>
            <a:r>
              <a:rPr lang="en-US" altLang="zh-CN" sz="3200" b="1" u="sng" dirty="0"/>
              <a:t> Whalebone Church </a:t>
            </a:r>
            <a:r>
              <a:rPr lang="zh-CN" altLang="en-US" sz="3200" b="1" u="sng" dirty="0" smtClean="0"/>
              <a:t>）    </a:t>
            </a:r>
            <a:endParaRPr lang="zh-CN" altLang="en-US" sz="3200" b="1" u="sng" dirty="0"/>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smtClean="0"/>
              <a:t>位于工厂区的鲸骨教会是拜伦纳斯特历史悠久的古老教派，其教堂内供奉着三位正神之一的风暴与狩猎之神</a:t>
            </a:r>
            <a:r>
              <a:rPr lang="en-US" altLang="zh-CN" sz="1700" dirty="0" smtClean="0"/>
              <a:t>——</a:t>
            </a:r>
            <a:r>
              <a:rPr lang="zh-CN" altLang="en-US" sz="1700" dirty="0" smtClean="0"/>
              <a:t>奥托西斯（</a:t>
            </a:r>
            <a:r>
              <a:rPr lang="en-US" altLang="zh-CN" sz="1700" dirty="0" smtClean="0"/>
              <a:t> </a:t>
            </a:r>
            <a:r>
              <a:rPr lang="en-US" altLang="zh-CN" sz="1700" dirty="0" err="1" smtClean="0"/>
              <a:t>Autosius</a:t>
            </a:r>
            <a:r>
              <a:rPr lang="en-US" altLang="zh-CN" sz="1700" dirty="0" smtClean="0"/>
              <a:t> </a:t>
            </a:r>
            <a:r>
              <a:rPr lang="zh-CN" altLang="en-US" sz="1700" dirty="0" smtClean="0"/>
              <a:t>），这也是捕鲸人们最常见的信仰。</a:t>
            </a:r>
            <a:endParaRPr lang="en-US" altLang="zh-CN" sz="1700" dirty="0" smtClean="0"/>
          </a:p>
          <a:p>
            <a:pPr algn="just"/>
            <a:endParaRPr lang="en-US" altLang="zh-CN" sz="1700" dirty="0"/>
          </a:p>
          <a:p>
            <a:pPr algn="just"/>
            <a:r>
              <a:rPr lang="zh-CN" altLang="en-US" sz="1700" dirty="0" smtClean="0"/>
              <a:t>鲸骨教会在工厂区的职责也并非只是宗教场所，它还承担着心理咨询、就业指导、婚娶丧葬等等一系列包办水手、工人、捕鲸人们人生大事的职责。</a:t>
            </a:r>
            <a:endParaRPr lang="en-US" altLang="zh-CN" sz="1700" dirty="0" smtClean="0"/>
          </a:p>
          <a:p>
            <a:pPr algn="just"/>
            <a:endParaRPr lang="en-US" altLang="zh-CN" sz="1700" dirty="0" smtClean="0"/>
          </a:p>
          <a:p>
            <a:pPr algn="just"/>
            <a:r>
              <a:rPr lang="zh-CN" altLang="en-US" sz="1700" dirty="0" smtClean="0"/>
              <a:t>同时，随着鲸骨教会的扩张，教堂也吸引来了若干其他职能人员。例如来自众生院的离职医师、来自雷文海姆的研究教员、退役皇家海军等等。</a:t>
            </a:r>
            <a:endParaRPr lang="en-US" altLang="zh-CN" sz="1700" dirty="0" smtClean="0"/>
          </a:p>
          <a:p>
            <a:pPr algn="just"/>
            <a:r>
              <a:rPr lang="zh-CN" altLang="en-US" sz="1700" dirty="0" smtClean="0"/>
              <a:t>他们或厌倦机关中毫无意义的工作；或厌恶贵族无聊的政治游戏；或原本就是出生此处的孩子。总而言之，</a:t>
            </a:r>
            <a:r>
              <a:rPr lang="zh-CN" altLang="en-US" sz="1700" b="1" dirty="0" smtClean="0"/>
              <a:t>他们重新回到这个地方，重新与人民建立连接</a:t>
            </a:r>
            <a:r>
              <a:rPr lang="zh-CN" altLang="en-US" sz="1700" dirty="0" smtClean="0"/>
              <a:t>。</a:t>
            </a:r>
            <a:endParaRPr lang="en-US" altLang="zh-CN" sz="1700" dirty="0" smtClean="0"/>
          </a:p>
          <a:p>
            <a:pPr algn="just"/>
            <a:endParaRPr lang="en-US" altLang="zh-CN" sz="1700" dirty="0"/>
          </a:p>
          <a:p>
            <a:pPr algn="just"/>
            <a:r>
              <a:rPr lang="zh-CN" altLang="en-US" sz="1700" dirty="0" smtClean="0"/>
              <a:t>鲸骨教会目前的领导者有三位，分别为：</a:t>
            </a:r>
            <a:endParaRPr lang="en-US" altLang="zh-CN" sz="1700" dirty="0" smtClean="0"/>
          </a:p>
          <a:p>
            <a:pPr algn="just"/>
            <a:r>
              <a:rPr lang="zh-CN" altLang="en-US" sz="1700" dirty="0" smtClean="0"/>
              <a:t>风暴神官</a:t>
            </a:r>
            <a:r>
              <a:rPr lang="en-US" altLang="zh-CN" sz="1700" dirty="0" smtClean="0"/>
              <a:t>——</a:t>
            </a:r>
            <a:r>
              <a:rPr lang="zh-CN" altLang="en-US" sz="1700" dirty="0" smtClean="0"/>
              <a:t>斯托曼（</a:t>
            </a:r>
            <a:r>
              <a:rPr lang="en-US" altLang="zh-CN" sz="1700" dirty="0" err="1" smtClean="0"/>
              <a:t>Storman</a:t>
            </a:r>
            <a:r>
              <a:rPr lang="zh-CN" altLang="en-US" sz="1700" dirty="0" smtClean="0"/>
              <a:t>）先生；</a:t>
            </a:r>
            <a:endParaRPr lang="en-US" altLang="zh-CN" sz="1700" dirty="0"/>
          </a:p>
          <a:p>
            <a:pPr algn="just"/>
            <a:r>
              <a:rPr lang="zh-CN" altLang="en-US" sz="1700" dirty="0" smtClean="0"/>
              <a:t>众生院前护士长</a:t>
            </a:r>
            <a:r>
              <a:rPr lang="en-US" altLang="zh-CN" sz="1700" dirty="0" smtClean="0"/>
              <a:t>——</a:t>
            </a:r>
            <a:r>
              <a:rPr lang="zh-CN" altLang="en-US" sz="1700" dirty="0" smtClean="0"/>
              <a:t>芙萝伦丝（</a:t>
            </a:r>
            <a:r>
              <a:rPr lang="en-US" altLang="zh-CN" sz="1700" dirty="0" smtClean="0"/>
              <a:t> Florence </a:t>
            </a:r>
            <a:r>
              <a:rPr lang="zh-CN" altLang="en-US" sz="1700" dirty="0" smtClean="0"/>
              <a:t>）女士；</a:t>
            </a:r>
            <a:endParaRPr lang="en-US" altLang="zh-CN" sz="1700" dirty="0" smtClean="0"/>
          </a:p>
          <a:p>
            <a:pPr algn="just"/>
            <a:r>
              <a:rPr lang="zh-CN" altLang="en-US" sz="1700" dirty="0" smtClean="0"/>
              <a:t>雷文海姆大学前星象与星象史学导师</a:t>
            </a:r>
            <a:r>
              <a:rPr lang="en-US" altLang="zh-CN" sz="1700" dirty="0" smtClean="0"/>
              <a:t>——</a:t>
            </a:r>
            <a:r>
              <a:rPr lang="zh-CN" altLang="en-US" sz="1700" dirty="0"/>
              <a:t>塞</a:t>
            </a:r>
            <a:r>
              <a:rPr lang="zh-CN" altLang="en-US" sz="1700" dirty="0" smtClean="0"/>
              <a:t>莱斯特（</a:t>
            </a:r>
            <a:r>
              <a:rPr lang="en-US" altLang="zh-CN" sz="1700" dirty="0" smtClean="0"/>
              <a:t> Celeste </a:t>
            </a:r>
            <a:r>
              <a:rPr lang="zh-CN" altLang="en-US" sz="1700" dirty="0" smtClean="0"/>
              <a:t>）大师。</a:t>
            </a:r>
            <a:endParaRPr lang="en-US" altLang="zh-CN" sz="1700" dirty="0" smtClean="0"/>
          </a:p>
          <a:p>
            <a:pPr algn="just"/>
            <a:endParaRPr lang="en-US" altLang="zh-CN" sz="1700" dirty="0"/>
          </a:p>
          <a:p>
            <a:pPr algn="just"/>
            <a:r>
              <a:rPr lang="zh-CN" altLang="en-US" sz="1700" dirty="0" smtClean="0"/>
              <a:t>其中，</a:t>
            </a:r>
            <a:endParaRPr lang="en-US" altLang="zh-CN" sz="1700" dirty="0" smtClean="0"/>
          </a:p>
          <a:p>
            <a:pPr algn="just"/>
            <a:r>
              <a:rPr lang="zh-CN" altLang="en-US" sz="1700" dirty="0" smtClean="0"/>
              <a:t>斯托曼负责日常出行归航的祈祷和周末礼拜；芙萝伦斯负责丧葬嫁娶和医疗支援；而</a:t>
            </a:r>
            <a:r>
              <a:rPr lang="zh-CN" altLang="en-US" sz="1700" dirty="0" smtClean="0"/>
              <a:t>塞莱斯特负责维护灯塔和每次出航前的天气预测。</a:t>
            </a:r>
            <a:endParaRPr lang="en-US" altLang="zh-CN" sz="1700" dirty="0" smtClean="0"/>
          </a:p>
          <a:p>
            <a:pPr algn="just"/>
            <a:endParaRPr lang="en-US" altLang="zh-CN" sz="1700" dirty="0"/>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smtClean="0"/>
              <a:t>徽记为被献给风暴的鲸鱼肋骨</a:t>
            </a:r>
            <a:endParaRPr lang="en-US" altLang="zh-CN" sz="1600" b="1" dirty="0" smtClean="0"/>
          </a:p>
          <a:p>
            <a:pPr algn="ctr"/>
            <a:r>
              <a:rPr lang="zh-CN" altLang="en-US" sz="1600" b="1" dirty="0" smtClean="0"/>
              <a:t>肋骨被众多伤痕累累的手臂举起</a:t>
            </a:r>
            <a:endParaRPr lang="en-US" altLang="zh-CN" sz="1600" b="1" dirty="0" smtClean="0"/>
          </a:p>
          <a:p>
            <a:pPr algn="ctr"/>
            <a:r>
              <a:rPr lang="zh-CN" altLang="en-US" sz="1600" b="1" dirty="0" smtClean="0"/>
              <a:t>肋骨上铭刻着密密麻麻的符文</a:t>
            </a:r>
            <a:endParaRPr lang="zh-CN" altLang="en-US" sz="1600" b="1" dirty="0"/>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smtClean="0"/>
              <a:t>这里没能找到什么好图</a:t>
            </a:r>
            <a:endParaRPr lang="en-US" altLang="zh-CN" sz="1100" dirty="0" smtClean="0"/>
          </a:p>
          <a:p>
            <a:pPr algn="ctr"/>
            <a:r>
              <a:rPr lang="zh-CN" altLang="en-US" sz="1100" dirty="0" smtClean="0"/>
              <a:t>仅供参考</a:t>
            </a:r>
            <a:r>
              <a:rPr lang="zh-CN" altLang="en-US" sz="1100" dirty="0"/>
              <a:t>，</a:t>
            </a:r>
            <a:r>
              <a:rPr lang="zh-CN" altLang="en-US" sz="1100" dirty="0" smtClean="0"/>
              <a:t>其他靠你想象了</a:t>
            </a:r>
            <a:endParaRPr lang="zh-CN" altLang="en-US" sz="1100" dirty="0"/>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smtClean="0"/>
              <a:t>“</a:t>
            </a:r>
            <a:r>
              <a:rPr lang="zh-CN" altLang="en-US" sz="1600" b="1" i="1" dirty="0" smtClean="0"/>
              <a:t>敬畏风暴，成为风暴！”</a:t>
            </a:r>
          </a:p>
        </p:txBody>
      </p:sp>
    </p:spTree>
    <p:extLst>
      <p:ext uri="{BB962C8B-B14F-4D97-AF65-F5344CB8AC3E}">
        <p14:creationId xmlns:p14="http://schemas.microsoft.com/office/powerpoint/2010/main" val="2454749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smtClean="0"/>
              <a:t>血港工会</a:t>
            </a:r>
            <a:r>
              <a:rPr lang="zh-CN" altLang="en-US" sz="3200" b="1" u="sng" dirty="0"/>
              <a:t>（</a:t>
            </a:r>
            <a:r>
              <a:rPr lang="en-US" altLang="zh-CN" sz="3200" b="1" u="sng" dirty="0"/>
              <a:t> Blood Harbor Guild </a:t>
            </a:r>
            <a:r>
              <a:rPr lang="zh-CN" altLang="en-US" sz="3200" b="1" u="sng" dirty="0" smtClean="0"/>
              <a:t>）     </a:t>
            </a:r>
            <a:endParaRPr lang="zh-CN" altLang="en-US" sz="3200" b="1" u="sng" dirty="0"/>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smtClean="0"/>
              <a:t>血港工会的历史可以追溯到旧王末期。</a:t>
            </a:r>
            <a:endParaRPr lang="en-US" altLang="zh-CN" sz="1700" dirty="0" smtClean="0"/>
          </a:p>
          <a:p>
            <a:pPr algn="just"/>
            <a:r>
              <a:rPr lang="zh-CN" altLang="en-US" sz="1700" dirty="0" smtClean="0"/>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smtClean="0"/>
          </a:p>
          <a:p>
            <a:pPr algn="just"/>
            <a:endParaRPr lang="en-US" altLang="zh-CN" sz="1700" dirty="0"/>
          </a:p>
          <a:p>
            <a:pPr algn="just"/>
            <a:r>
              <a:rPr lang="zh-CN" altLang="en-US" sz="1700" dirty="0" smtClean="0"/>
              <a:t>现在还是吗？</a:t>
            </a:r>
            <a:endParaRPr lang="en-US" altLang="zh-CN" sz="1700" dirty="0" smtClean="0"/>
          </a:p>
          <a:p>
            <a:pPr algn="just"/>
            <a:endParaRPr lang="en-US" altLang="zh-CN" sz="1700" dirty="0"/>
          </a:p>
          <a:p>
            <a:pPr algn="just"/>
            <a:r>
              <a:rPr lang="zh-CN" altLang="en-US" sz="1700" dirty="0" smtClean="0"/>
              <a:t>没人能下定论，也没人敢下定论。</a:t>
            </a:r>
            <a:endParaRPr lang="en-US" altLang="zh-CN" sz="1700" dirty="0" smtClean="0"/>
          </a:p>
          <a:p>
            <a:pPr algn="just"/>
            <a:r>
              <a:rPr lang="zh-CN" altLang="en-US" sz="1700" dirty="0" smtClean="0"/>
              <a:t>血港工会从初期由诺瑟弗德家领导，从发展来看，从一开始就带有贵族基因。诺瑟弗德家在成为王室后，该部分的权能就被下放给了“所谓的人民”。</a:t>
            </a:r>
            <a:endParaRPr lang="en-US" altLang="zh-CN" sz="1700" dirty="0" smtClean="0"/>
          </a:p>
          <a:p>
            <a:pPr algn="just"/>
            <a:r>
              <a:rPr lang="zh-CN" altLang="en-US" sz="1700" dirty="0"/>
              <a:t>但</a:t>
            </a:r>
            <a:r>
              <a:rPr lang="zh-CN" altLang="en-US" sz="1700" dirty="0" smtClean="0"/>
              <a:t>在大部分的劳动者看来，这无非又是一个制造小部分既得利益者的过程罢了。</a:t>
            </a:r>
            <a:endParaRPr lang="en-US" altLang="zh-CN" sz="1700" dirty="0" smtClean="0"/>
          </a:p>
          <a:p>
            <a:pPr algn="just"/>
            <a:endParaRPr lang="en-US" altLang="zh-CN" sz="1700" dirty="0"/>
          </a:p>
          <a:p>
            <a:pPr algn="just"/>
            <a:r>
              <a:rPr lang="zh-CN" altLang="en-US" sz="1700" dirty="0" smtClean="0"/>
              <a:t>面对利益时，人很难保持所谓的“人民”身份。</a:t>
            </a:r>
            <a:endParaRPr lang="en-US" altLang="zh-CN" sz="1700" dirty="0" smtClean="0"/>
          </a:p>
          <a:p>
            <a:pPr algn="just"/>
            <a:r>
              <a:rPr lang="zh-CN" altLang="en-US" sz="1700" b="1" dirty="0" smtClean="0"/>
              <a:t>因为，在宣扬公平之时，总有一部分人比别人更公平。</a:t>
            </a:r>
            <a:endParaRPr lang="en-US" altLang="zh-CN" sz="1700" b="1" dirty="0" smtClean="0"/>
          </a:p>
          <a:p>
            <a:pPr algn="just"/>
            <a:endParaRPr lang="en-US" altLang="zh-CN" sz="1700" dirty="0"/>
          </a:p>
          <a:p>
            <a:pPr algn="just"/>
            <a:r>
              <a:rPr lang="zh-CN" altLang="en-US" sz="1700" dirty="0" smtClean="0"/>
              <a:t>微妙的是，鲸骨教会似乎让劳动者们看到了新的希望，就像那座灯塔一样。</a:t>
            </a:r>
            <a:endParaRPr lang="en-US" altLang="zh-CN" sz="1700" dirty="0" smtClean="0"/>
          </a:p>
          <a:p>
            <a:pPr algn="just"/>
            <a:endParaRPr lang="en-US" altLang="zh-CN" sz="1700" dirty="0"/>
          </a:p>
          <a:p>
            <a:pPr algn="just"/>
            <a:r>
              <a:rPr lang="zh-CN" altLang="en-US" sz="1700" dirty="0" smtClean="0"/>
              <a:t>血港一词，来源于工厂港区旁的巨大污水处理口，工厂会将杀死的鲸鱼放血，连同那些污秽之物一同排入一旁的海港，导致海水变为血色，因此称其为血港。</a:t>
            </a:r>
            <a:endParaRPr lang="en-US" altLang="zh-CN" sz="1700" dirty="0" smtClean="0"/>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smtClean="0"/>
              <a:t>徽记为一张撕碎的什一税账单</a:t>
            </a:r>
            <a:endParaRPr lang="zh-CN" altLang="en-US" sz="1600" b="1" dirty="0"/>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smtClean="0"/>
              <a:t>“人民的利益至高无上！</a:t>
            </a:r>
            <a:r>
              <a:rPr lang="zh-CN" altLang="en-US" sz="1600" b="1" i="1" dirty="0" smtClean="0"/>
              <a:t>”</a:t>
            </a:r>
          </a:p>
        </p:txBody>
      </p:sp>
    </p:spTree>
    <p:extLst>
      <p:ext uri="{BB962C8B-B14F-4D97-AF65-F5344CB8AC3E}">
        <p14:creationId xmlns:p14="http://schemas.microsoft.com/office/powerpoint/2010/main" val="2498541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信仰</a:t>
            </a:r>
            <a:endParaRPr lang="zh-CN" altLang="en-US" sz="4000" b="1" dirty="0"/>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smtClean="0"/>
              <a:t>自古以来，拜伦纳斯特就有着六位神明相关的信仰，他们分别是：</a:t>
            </a:r>
            <a:endParaRPr lang="en-US" altLang="zh-CN" sz="2000" dirty="0" smtClean="0"/>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smtClean="0"/>
              <a:t>繁花与潮汐女神</a:t>
            </a:r>
            <a:r>
              <a:rPr lang="en-US" altLang="zh-CN" dirty="0" smtClean="0"/>
              <a:t>——</a:t>
            </a:r>
            <a:r>
              <a:rPr lang="zh-CN" altLang="en-US" dirty="0" smtClean="0"/>
              <a:t>芙蕾雅（</a:t>
            </a:r>
            <a:r>
              <a:rPr lang="en-US" altLang="zh-CN" dirty="0" smtClean="0"/>
              <a:t> Freya </a:t>
            </a:r>
            <a:r>
              <a:rPr lang="zh-CN" altLang="en-US" dirty="0" smtClean="0"/>
              <a:t>）：象征生命，掌控生育与潮起潮落</a:t>
            </a:r>
            <a:endParaRPr lang="en-US" altLang="zh-CN" dirty="0" smtClean="0"/>
          </a:p>
          <a:p>
            <a:pPr algn="just"/>
            <a:endParaRPr lang="en-US" altLang="zh-CN" dirty="0" smtClean="0"/>
          </a:p>
          <a:p>
            <a:pPr algn="just"/>
            <a:r>
              <a:rPr lang="zh-CN" altLang="en-US" dirty="0" smtClean="0"/>
              <a:t>真理</a:t>
            </a:r>
            <a:r>
              <a:rPr lang="zh-CN" altLang="en-US" dirty="0"/>
              <a:t>天储</a:t>
            </a:r>
            <a:r>
              <a:rPr lang="en-US" altLang="zh-CN" dirty="0"/>
              <a:t>——</a:t>
            </a:r>
            <a:r>
              <a:rPr lang="zh-CN" altLang="en-US" dirty="0" smtClean="0"/>
              <a:t>塔舍尔</a:t>
            </a:r>
            <a:r>
              <a:rPr lang="zh-CN" altLang="en-US" dirty="0" smtClean="0"/>
              <a:t>（</a:t>
            </a:r>
            <a:r>
              <a:rPr lang="en-US" altLang="zh-CN" dirty="0" smtClean="0"/>
              <a:t> </a:t>
            </a:r>
            <a:r>
              <a:rPr lang="en-US" altLang="zh-CN" dirty="0" err="1" smtClean="0"/>
              <a:t>Tasher</a:t>
            </a:r>
            <a:r>
              <a:rPr lang="en-US" altLang="zh-CN" dirty="0" smtClean="0"/>
              <a:t> </a:t>
            </a:r>
            <a:r>
              <a:rPr lang="zh-CN" altLang="en-US" dirty="0" smtClean="0"/>
              <a:t>） </a:t>
            </a:r>
            <a:r>
              <a:rPr lang="zh-CN" altLang="en-US" dirty="0" smtClean="0"/>
              <a:t>：象征因果，掌控世界运行的规律和命运</a:t>
            </a:r>
            <a:endParaRPr lang="en-US" altLang="zh-CN" dirty="0" smtClean="0"/>
          </a:p>
          <a:p>
            <a:pPr algn="just"/>
            <a:endParaRPr lang="en-US" altLang="zh-CN" dirty="0" smtClean="0"/>
          </a:p>
          <a:p>
            <a:pPr algn="just"/>
            <a:r>
              <a:rPr lang="zh-CN" altLang="en-US" dirty="0" smtClean="0"/>
              <a:t>风暴</a:t>
            </a:r>
            <a:r>
              <a:rPr lang="zh-CN" altLang="en-US" dirty="0"/>
              <a:t>与狩猎之神</a:t>
            </a:r>
            <a:r>
              <a:rPr lang="en-US" altLang="zh-CN" dirty="0"/>
              <a:t>——</a:t>
            </a:r>
            <a:r>
              <a:rPr lang="zh-CN" altLang="en-US" dirty="0" smtClean="0"/>
              <a:t>奥托西斯</a:t>
            </a:r>
            <a:r>
              <a:rPr lang="zh-CN" altLang="en-US" dirty="0" smtClean="0"/>
              <a:t>（</a:t>
            </a:r>
            <a:r>
              <a:rPr lang="en-US" altLang="zh-CN" dirty="0" smtClean="0"/>
              <a:t> </a:t>
            </a:r>
            <a:r>
              <a:rPr lang="en-US" altLang="zh-CN" dirty="0" err="1" smtClean="0"/>
              <a:t>Autosius</a:t>
            </a:r>
            <a:r>
              <a:rPr lang="en-US" altLang="zh-CN" dirty="0" smtClean="0"/>
              <a:t> </a:t>
            </a:r>
            <a:r>
              <a:rPr lang="zh-CN" altLang="en-US" dirty="0" smtClean="0"/>
              <a:t>） </a:t>
            </a:r>
            <a:r>
              <a:rPr lang="zh-CN" altLang="en-US" dirty="0" smtClean="0"/>
              <a:t>：象征战争，掌控风暴</a:t>
            </a:r>
            <a:endParaRPr lang="en-US" altLang="zh-CN" dirty="0" smtClean="0"/>
          </a:p>
          <a:p>
            <a:pPr algn="just"/>
            <a:endParaRPr lang="en-US" altLang="zh-CN" dirty="0" smtClean="0"/>
          </a:p>
          <a:p>
            <a:pPr algn="just"/>
            <a:r>
              <a:rPr lang="zh-CN" altLang="en-US" dirty="0" smtClean="0"/>
              <a:t>无形</a:t>
            </a:r>
            <a:r>
              <a:rPr lang="zh-CN" altLang="en-US" dirty="0"/>
              <a:t>浓雾</a:t>
            </a:r>
            <a:r>
              <a:rPr lang="en-US" altLang="zh-CN" dirty="0" smtClean="0"/>
              <a:t>——</a:t>
            </a:r>
            <a:r>
              <a:rPr lang="zh-CN" altLang="en-US" dirty="0" smtClean="0"/>
              <a:t>弥斯缇</a:t>
            </a:r>
            <a:r>
              <a:rPr lang="zh-CN" altLang="en-US" dirty="0" smtClean="0"/>
              <a:t>（</a:t>
            </a:r>
            <a:r>
              <a:rPr lang="en-US" altLang="zh-CN" dirty="0" smtClean="0"/>
              <a:t> Misty </a:t>
            </a:r>
            <a:r>
              <a:rPr lang="zh-CN" altLang="en-US" dirty="0" smtClean="0"/>
              <a:t>） </a:t>
            </a:r>
            <a:r>
              <a:rPr lang="zh-CN" altLang="en-US" dirty="0" smtClean="0"/>
              <a:t>：象征死亡与</a:t>
            </a:r>
            <a:r>
              <a:rPr lang="zh-CN" altLang="en-US" dirty="0" smtClean="0"/>
              <a:t>灵魂</a:t>
            </a:r>
            <a:r>
              <a:rPr lang="zh-CN" altLang="en-US" dirty="0" smtClean="0"/>
              <a:t>，掌控大海之上的迷雾与传说之中的虚海</a:t>
            </a:r>
            <a:endParaRPr lang="en-US" altLang="zh-CN" dirty="0" smtClean="0"/>
          </a:p>
          <a:p>
            <a:pPr algn="just"/>
            <a:endParaRPr lang="en-US" altLang="zh-CN" dirty="0" smtClean="0"/>
          </a:p>
          <a:p>
            <a:pPr algn="just"/>
            <a:r>
              <a:rPr lang="zh-CN" altLang="en-US" dirty="0" smtClean="0"/>
              <a:t>繁星与虚</a:t>
            </a:r>
            <a:r>
              <a:rPr lang="zh-CN" altLang="en-US" dirty="0"/>
              <a:t>境之主</a:t>
            </a:r>
            <a:r>
              <a:rPr lang="en-US" altLang="zh-CN" dirty="0"/>
              <a:t>——</a:t>
            </a:r>
            <a:r>
              <a:rPr lang="zh-CN" altLang="en-US" dirty="0" smtClean="0"/>
              <a:t>纳尼奥</a:t>
            </a:r>
            <a:r>
              <a:rPr lang="zh-CN" altLang="en-US" dirty="0" smtClean="0"/>
              <a:t>（</a:t>
            </a:r>
            <a:r>
              <a:rPr lang="en-US" altLang="zh-CN" dirty="0" smtClean="0"/>
              <a:t> </a:t>
            </a:r>
            <a:r>
              <a:rPr lang="en-US" altLang="zh-CN" dirty="0" err="1" smtClean="0"/>
              <a:t>Nanio</a:t>
            </a:r>
            <a:r>
              <a:rPr lang="en-US" altLang="zh-CN" dirty="0" smtClean="0"/>
              <a:t> </a:t>
            </a:r>
            <a:r>
              <a:rPr lang="zh-CN" altLang="en-US" dirty="0" smtClean="0"/>
              <a:t>） </a:t>
            </a:r>
            <a:r>
              <a:rPr lang="zh-CN" altLang="en-US" dirty="0" smtClean="0"/>
              <a:t>：象征存在与虚无、意识与思想、抑或是梦境，掌控</a:t>
            </a:r>
            <a:r>
              <a:rPr lang="zh-CN" altLang="en-US" dirty="0" smtClean="0"/>
              <a:t>时间与空间</a:t>
            </a:r>
            <a:endParaRPr lang="en-US" altLang="zh-CN" dirty="0" smtClean="0"/>
          </a:p>
          <a:p>
            <a:pPr algn="just"/>
            <a:endParaRPr lang="en-US" altLang="zh-CN" dirty="0" smtClean="0"/>
          </a:p>
          <a:p>
            <a:pPr algn="just"/>
            <a:r>
              <a:rPr lang="zh-CN" altLang="en-US" dirty="0" smtClean="0"/>
              <a:t>绯红之王</a:t>
            </a:r>
            <a:r>
              <a:rPr lang="en-US" altLang="zh-CN" dirty="0" smtClean="0"/>
              <a:t>——</a:t>
            </a:r>
            <a:r>
              <a:rPr lang="zh-CN" altLang="en-US" dirty="0" smtClean="0"/>
              <a:t>维拉尔</a:t>
            </a:r>
            <a:r>
              <a:rPr lang="zh-CN" altLang="en-US" dirty="0" smtClean="0"/>
              <a:t>（</a:t>
            </a:r>
            <a:r>
              <a:rPr lang="en-US" altLang="zh-CN" dirty="0" err="1" smtClean="0"/>
              <a:t>Valar</a:t>
            </a:r>
            <a:r>
              <a:rPr lang="zh-CN" altLang="en-US" dirty="0" smtClean="0"/>
              <a:t>） </a:t>
            </a:r>
            <a:r>
              <a:rPr lang="zh-CN" altLang="en-US" dirty="0" smtClean="0"/>
              <a:t>：象征审判与末日、万物终焉，掌控深渊</a:t>
            </a:r>
            <a:endParaRPr lang="en-US" altLang="zh-CN" dirty="0"/>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smtClean="0"/>
              <a:t>拜伦纳斯特的民众往往将这六位神明划分为三位正神和三位恶神。</a:t>
            </a:r>
            <a:endParaRPr lang="en-US" altLang="zh-CN" sz="2000" dirty="0" smtClean="0"/>
          </a:p>
          <a:p>
            <a:pPr algn="just"/>
            <a:r>
              <a:rPr lang="zh-CN" altLang="en-US" sz="2000" dirty="0" smtClean="0"/>
              <a:t>正恶并非指其是正义或邪恶，而是其主要权能是偏向于正面的还是负面的。</a:t>
            </a:r>
            <a:endParaRPr lang="en-US" altLang="zh-CN" sz="2000" dirty="0" smtClean="0"/>
          </a:p>
          <a:p>
            <a:pPr algn="just"/>
            <a:r>
              <a:rPr lang="zh-CN" altLang="en-US" sz="2000" dirty="0" smtClean="0"/>
              <a:t>在诺瑟弗德王上位后，有意打压三位恶神的信仰存在。</a:t>
            </a:r>
            <a:endParaRPr lang="en-US" altLang="zh-CN" sz="2000" dirty="0" smtClean="0"/>
          </a:p>
          <a:p>
            <a:pPr algn="just"/>
            <a:endParaRPr lang="en-US" altLang="zh-CN" sz="2000" dirty="0"/>
          </a:p>
          <a:p>
            <a:pPr algn="just"/>
            <a:r>
              <a:rPr lang="zh-CN" altLang="en-US" sz="2000" dirty="0" smtClean="0"/>
              <a:t>此外，在拜伦纳斯特，人们对同一神明的不同阶段也有单独的崇拜与交易，而神也有对应的化身。</a:t>
            </a:r>
            <a:endParaRPr lang="en-US" altLang="zh-CN" sz="2000" dirty="0" smtClean="0"/>
          </a:p>
        </p:txBody>
      </p:sp>
    </p:spTree>
    <p:extLst>
      <p:ext uri="{BB962C8B-B14F-4D97-AF65-F5344CB8AC3E}">
        <p14:creationId xmlns:p14="http://schemas.microsoft.com/office/powerpoint/2010/main" val="2979478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smtClean="0"/>
              <a:t>繁花</a:t>
            </a:r>
            <a:r>
              <a:rPr lang="zh-CN" altLang="en-US" sz="3200" b="1" u="sng" dirty="0"/>
              <a:t>与潮汐女神</a:t>
            </a:r>
            <a:r>
              <a:rPr lang="en-US" altLang="zh-CN" sz="3200" b="1" u="sng" dirty="0"/>
              <a:t>——</a:t>
            </a:r>
            <a:r>
              <a:rPr lang="zh-CN" altLang="en-US" sz="3200" b="1" u="sng" dirty="0" smtClean="0"/>
              <a:t>芙蕾雅        </a:t>
            </a:r>
            <a:endParaRPr lang="zh-CN" altLang="en-US" sz="3200" b="1" u="sng" dirty="0"/>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smtClean="0"/>
              <a:t>芙蕾雅信仰起源于人类对潮汐的最初理解，</a:t>
            </a:r>
            <a:r>
              <a:rPr lang="zh-CN" altLang="en-US" sz="1700" b="1" dirty="0" smtClean="0"/>
              <a:t>潮涨潮落如同花开花落，象征着事物的生生不息。</a:t>
            </a:r>
            <a:endParaRPr lang="en-US" altLang="zh-CN" sz="1700" b="1" dirty="0" smtClean="0"/>
          </a:p>
          <a:p>
            <a:pPr algn="just"/>
            <a:endParaRPr lang="en-US" altLang="zh-CN" sz="1700" dirty="0"/>
          </a:p>
          <a:p>
            <a:pPr algn="just"/>
            <a:r>
              <a:rPr lang="zh-CN" altLang="en-US" sz="1700" dirty="0" smtClean="0"/>
              <a:t>在拜伦纳斯特，潮汐芙蕾雅象征着母性与生命，人们认为生灵之所以能够安稳的繁衍生息都是受芙蕾雅赐福所庇佑。</a:t>
            </a:r>
            <a:endParaRPr lang="en-US" altLang="zh-CN" sz="1700" dirty="0" smtClean="0"/>
          </a:p>
          <a:p>
            <a:pPr algn="just"/>
            <a:endParaRPr lang="en-US" altLang="zh-CN" sz="1700" dirty="0"/>
          </a:p>
          <a:p>
            <a:pPr algn="just"/>
            <a:r>
              <a:rPr lang="zh-CN" altLang="en-US" sz="1700" dirty="0"/>
              <a:t>繁花</a:t>
            </a:r>
            <a:r>
              <a:rPr lang="zh-CN" altLang="en-US" sz="1700" dirty="0" smtClean="0"/>
              <a:t>芙蕾雅是芙蕾雅的年轻时的阶段，此时她被人们视为爱与美之神，是正值豆蔻年华的孩子们的守护神。每当一个孩子成年之时，其家人会为他们带上花与藤编制的头冠。成年礼时，孩子们会围着火堆舞蹈，最终将头冠投入火炎，象征着孩童时代的远去。</a:t>
            </a:r>
            <a:endParaRPr lang="en-US" altLang="zh-CN" sz="1700" dirty="0" smtClean="0"/>
          </a:p>
          <a:p>
            <a:pPr algn="just"/>
            <a:endParaRPr lang="en-US" altLang="zh-CN" sz="1700" dirty="0"/>
          </a:p>
          <a:p>
            <a:pPr algn="just"/>
            <a:endParaRPr lang="en-US" altLang="zh-CN" sz="1700" dirty="0" smtClean="0"/>
          </a:p>
          <a:p>
            <a:pPr algn="just"/>
            <a:r>
              <a:rPr lang="zh-CN" altLang="en-US" sz="1700" dirty="0" smtClean="0"/>
              <a:t>芙蕾雅神迹：</a:t>
            </a:r>
            <a:endParaRPr lang="en-US" altLang="zh-CN" sz="1700" dirty="0" smtClean="0"/>
          </a:p>
          <a:p>
            <a:pPr algn="just"/>
            <a:r>
              <a:rPr lang="zh-CN" altLang="en-US" sz="1700" dirty="0" smtClean="0"/>
              <a:t>传说某一天，潮汐停止了，与此同时一位信仰芙蕾雅的女大公，在那个夜里返老还童。</a:t>
            </a:r>
            <a:endParaRPr lang="en-US" altLang="zh-CN" sz="1700" dirty="0" smtClean="0"/>
          </a:p>
          <a:p>
            <a:pPr algn="just"/>
            <a:endParaRPr lang="en-US" altLang="zh-CN" sz="1700" dirty="0" smtClean="0"/>
          </a:p>
        </p:txBody>
      </p:sp>
    </p:spTree>
    <p:extLst>
      <p:ext uri="{BB962C8B-B14F-4D97-AF65-F5344CB8AC3E}">
        <p14:creationId xmlns:p14="http://schemas.microsoft.com/office/powerpoint/2010/main" val="1570193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smtClean="0"/>
              <a:t>真理天储</a:t>
            </a:r>
            <a:r>
              <a:rPr lang="en-US" altLang="zh-CN" sz="3200" b="1" u="sng" dirty="0" smtClean="0"/>
              <a:t>——</a:t>
            </a:r>
            <a:r>
              <a:rPr lang="zh-CN" altLang="en-US" sz="3200" b="1" u="sng" dirty="0" smtClean="0"/>
              <a:t>塔舍尔     </a:t>
            </a:r>
            <a:endParaRPr lang="zh-CN" altLang="en-US" sz="3200" b="1" u="sng" dirty="0"/>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smtClean="0"/>
              <a:t>塔舍尔被成为命运与定理之神，他的存在象征着春去秋来，日升日落。</a:t>
            </a:r>
            <a:endParaRPr lang="en-US" altLang="zh-CN" sz="1700" dirty="0" smtClean="0"/>
          </a:p>
          <a:p>
            <a:pPr algn="just"/>
            <a:r>
              <a:rPr lang="zh-CN" altLang="en-US" sz="1700" dirty="0" smtClean="0"/>
              <a:t>人们认为万物运行皆有其规律，万物进退皆有其因果，塔舍尔正是世界规律的掌控者。</a:t>
            </a:r>
            <a:endParaRPr lang="en-US" altLang="zh-CN" sz="1700" dirty="0" smtClean="0"/>
          </a:p>
          <a:p>
            <a:pPr algn="just"/>
            <a:endParaRPr lang="en-US" altLang="zh-CN" sz="1700" dirty="0" smtClean="0"/>
          </a:p>
          <a:p>
            <a:pPr algn="just"/>
            <a:r>
              <a:rPr lang="zh-CN" altLang="en-US" sz="1700" dirty="0" smtClean="0"/>
              <a:t>由于世间万物是切实存在的，一份播种一份收获，这种极具现实主义的观点导向塔舍尔的信徒们热衷于及时行善，静待回报。</a:t>
            </a:r>
            <a:endParaRPr lang="en-US" altLang="zh-CN" sz="1700" dirty="0" smtClean="0"/>
          </a:p>
          <a:p>
            <a:pPr algn="just"/>
            <a:endParaRPr lang="en-US" altLang="zh-CN" sz="1700" dirty="0"/>
          </a:p>
          <a:p>
            <a:pPr algn="just"/>
            <a:r>
              <a:rPr lang="zh-CN" altLang="en-US" sz="1700" b="1" dirty="0" smtClean="0"/>
              <a:t>如果有确定的因，则必有确定的果。</a:t>
            </a:r>
            <a:endParaRPr lang="en-US" altLang="zh-CN" sz="1700" b="1" dirty="0" smtClean="0"/>
          </a:p>
          <a:p>
            <a:pPr algn="just"/>
            <a:r>
              <a:rPr lang="zh-CN" altLang="en-US" sz="1700" dirty="0" smtClean="0"/>
              <a:t>这就是塔舍尔信徒的信条。</a:t>
            </a:r>
            <a:endParaRPr lang="en-US" altLang="zh-CN" sz="1700" dirty="0" smtClean="0"/>
          </a:p>
          <a:p>
            <a:pPr algn="just"/>
            <a:endParaRPr lang="en-US" altLang="zh-CN" sz="1700" dirty="0" smtClean="0"/>
          </a:p>
          <a:p>
            <a:pPr algn="just"/>
            <a:r>
              <a:rPr lang="zh-CN" altLang="en-US" sz="1700" dirty="0" smtClean="0"/>
              <a:t>塔舍尔也被称之为历史之神，传说万物的推演都是他行进的痕迹。</a:t>
            </a:r>
            <a:endParaRPr lang="en-US" altLang="zh-CN" sz="1700" dirty="0"/>
          </a:p>
          <a:p>
            <a:pPr algn="just"/>
            <a:r>
              <a:rPr lang="zh-CN" altLang="en-US" sz="1700" dirty="0" smtClean="0"/>
              <a:t>据说，雷文海姆大学的</a:t>
            </a:r>
            <a:r>
              <a:rPr lang="zh-CN" altLang="en-US" sz="1700" dirty="0" smtClean="0"/>
              <a:t>森提玛学派</a:t>
            </a:r>
            <a:r>
              <a:rPr lang="zh-CN" altLang="en-US" sz="1700" dirty="0" smtClean="0"/>
              <a:t>有着数量众多的塔舍尔信徒，也许这也是他们热衷于实践的原因吧。</a:t>
            </a:r>
            <a:endParaRPr lang="en-US" altLang="zh-CN" sz="1700" dirty="0" smtClean="0"/>
          </a:p>
          <a:p>
            <a:pPr algn="just"/>
            <a:endParaRPr lang="en-US" altLang="zh-CN" sz="1700" dirty="0"/>
          </a:p>
          <a:p>
            <a:pPr algn="just"/>
            <a:endParaRPr lang="en-US" altLang="zh-CN" sz="1700" dirty="0" smtClean="0"/>
          </a:p>
          <a:p>
            <a:pPr algn="just"/>
            <a:r>
              <a:rPr lang="zh-CN" altLang="en-US" sz="1700" dirty="0" smtClean="0"/>
              <a:t>塔舍尔神迹：</a:t>
            </a:r>
            <a:endParaRPr lang="en-US" altLang="zh-CN" sz="1700" dirty="0" smtClean="0"/>
          </a:p>
          <a:p>
            <a:pPr algn="just"/>
            <a:r>
              <a:rPr lang="zh-CN" altLang="en-US" sz="1700" dirty="0" smtClean="0"/>
              <a:t>在某个神秘仪式中，一位雷文海姆教授抛出一枚银币</a:t>
            </a:r>
            <a:r>
              <a:rPr lang="en-US" altLang="zh-CN" sz="1700" dirty="0" smtClean="0"/>
              <a:t>100</a:t>
            </a:r>
            <a:r>
              <a:rPr lang="zh-CN" altLang="en-US" sz="1700" dirty="0" smtClean="0"/>
              <a:t>次，得到</a:t>
            </a:r>
            <a:r>
              <a:rPr lang="en-US" altLang="zh-CN" sz="1700" dirty="0" smtClean="0"/>
              <a:t>99</a:t>
            </a:r>
            <a:r>
              <a:rPr lang="zh-CN" altLang="en-US" sz="1700" dirty="0" smtClean="0"/>
              <a:t>次反面。</a:t>
            </a:r>
            <a:endParaRPr lang="en-US" altLang="zh-CN" sz="1700" dirty="0" smtClean="0"/>
          </a:p>
          <a:p>
            <a:pPr algn="just"/>
            <a:r>
              <a:rPr lang="zh-CN" altLang="en-US" sz="1700" dirty="0" smtClean="0"/>
              <a:t>在抛出第</a:t>
            </a:r>
            <a:r>
              <a:rPr lang="en-US" altLang="zh-CN" sz="1700" dirty="0" smtClean="0"/>
              <a:t>100</a:t>
            </a:r>
            <a:r>
              <a:rPr lang="zh-CN" altLang="en-US" sz="1700" dirty="0" smtClean="0"/>
              <a:t>次时，银币消失了，连同所有人一起。</a:t>
            </a:r>
            <a:endParaRPr lang="en-US" altLang="zh-CN" sz="1700" dirty="0" smtClean="0"/>
          </a:p>
          <a:p>
            <a:pPr algn="just"/>
            <a:endParaRPr lang="en-US" altLang="zh-CN" sz="1700" dirty="0" smtClean="0"/>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smtClean="0"/>
              <a:t>风暴与狩猎之神</a:t>
            </a:r>
            <a:r>
              <a:rPr lang="en-US" altLang="zh-CN" sz="3200" b="1" u="sng" dirty="0" smtClean="0"/>
              <a:t>——</a:t>
            </a:r>
            <a:r>
              <a:rPr lang="zh-CN" altLang="en-US" sz="3200" b="1" u="sng" dirty="0" smtClean="0"/>
              <a:t>奥托西斯     </a:t>
            </a:r>
            <a:endParaRPr lang="zh-CN" altLang="en-US" sz="3200" b="1" u="sng" dirty="0"/>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smtClean="0"/>
              <a:t>没有一个水手不敬畏</a:t>
            </a:r>
            <a:r>
              <a:rPr lang="zh-CN" altLang="en-US" sz="1700" dirty="0" smtClean="0"/>
              <a:t>奥托西斯</a:t>
            </a:r>
            <a:r>
              <a:rPr lang="zh-CN" altLang="en-US" sz="1700" dirty="0" smtClean="0"/>
              <a:t>，没有一个捕鲸人不信仰</a:t>
            </a:r>
            <a:r>
              <a:rPr lang="zh-CN" altLang="en-US" sz="1700" dirty="0" smtClean="0"/>
              <a:t>奥托西斯</a:t>
            </a:r>
            <a:r>
              <a:rPr lang="zh-CN" altLang="en-US" sz="1700" dirty="0" smtClean="0"/>
              <a:t>，他是大海与风暴的象征，他是战士是与猎人的守护神。</a:t>
            </a:r>
            <a:endParaRPr lang="en-US" altLang="zh-CN" sz="1700" dirty="0" smtClean="0"/>
          </a:p>
          <a:p>
            <a:pPr algn="just"/>
            <a:endParaRPr lang="en-US" altLang="zh-CN" sz="1700" dirty="0"/>
          </a:p>
          <a:p>
            <a:pPr algn="just"/>
            <a:r>
              <a:rPr lang="zh-CN" altLang="en-US" sz="1700" dirty="0" smtClean="0"/>
              <a:t>在拜伦纳斯特，奥</a:t>
            </a:r>
            <a:r>
              <a:rPr lang="zh-CN" altLang="en-US" sz="1700" dirty="0" smtClean="0"/>
              <a:t>托</a:t>
            </a:r>
            <a:r>
              <a:rPr lang="zh-CN" altLang="en-US" sz="1700" dirty="0" smtClean="0"/>
              <a:t>西斯恐怕是最古老的信仰。</a:t>
            </a:r>
            <a:endParaRPr lang="en-US" altLang="zh-CN" sz="1700" dirty="0" smtClean="0"/>
          </a:p>
          <a:p>
            <a:pPr algn="just"/>
            <a:r>
              <a:rPr lang="zh-CN" altLang="en-US" sz="1700" dirty="0" smtClean="0"/>
              <a:t>抛开那些后世出现的复杂神明，人们在最原初之时就在直面大海滔天的巨浪与喜怒无常的风暴。</a:t>
            </a:r>
            <a:endParaRPr lang="en-US" altLang="zh-CN" sz="1700" dirty="0" smtClean="0"/>
          </a:p>
          <a:p>
            <a:pPr algn="just"/>
            <a:r>
              <a:rPr lang="zh-CN" altLang="en-US" sz="1700" dirty="0" smtClean="0"/>
              <a:t>因此，</a:t>
            </a:r>
            <a:r>
              <a:rPr lang="zh-CN" altLang="en-US" sz="1700" dirty="0" smtClean="0"/>
              <a:t>奥托西斯往往就代表着那股最强大的野生力量，令人敬畏的自然权能。</a:t>
            </a:r>
            <a:endParaRPr lang="en-US" altLang="zh-CN" sz="1700" dirty="0" smtClean="0"/>
          </a:p>
          <a:p>
            <a:pPr algn="just"/>
            <a:endParaRPr lang="en-US" altLang="zh-CN" sz="1700" dirty="0" smtClean="0"/>
          </a:p>
          <a:p>
            <a:pPr algn="just"/>
            <a:r>
              <a:rPr lang="zh-CN" altLang="en-US" sz="1700" dirty="0" smtClean="0"/>
              <a:t>人们总将洋流和天气的变化解读为</a:t>
            </a:r>
            <a:r>
              <a:rPr lang="zh-CN" altLang="en-US" sz="1700" dirty="0" smtClean="0"/>
              <a:t>奥托西斯</a:t>
            </a:r>
            <a:r>
              <a:rPr lang="zh-CN" altLang="en-US" sz="1700" dirty="0" smtClean="0"/>
              <a:t>的神权，所以水手和捕鲸人们在出海和归来时，往往会向大海献上祭品，以求得奥托西斯的庇护。</a:t>
            </a:r>
            <a:endParaRPr lang="en-US" altLang="zh-CN" sz="1700" dirty="0" smtClean="0"/>
          </a:p>
          <a:p>
            <a:pPr algn="just"/>
            <a:endParaRPr lang="en-US" altLang="zh-CN" sz="1700" dirty="0"/>
          </a:p>
          <a:p>
            <a:pPr algn="just"/>
            <a:r>
              <a:rPr lang="zh-CN" altLang="en-US" sz="1700" b="1" dirty="0" smtClean="0"/>
              <a:t>森提玛学派觉得</a:t>
            </a:r>
            <a:r>
              <a:rPr lang="zh-CN" altLang="en-US" sz="1700" b="1" dirty="0" smtClean="0"/>
              <a:t>这是一件很可笑的事，其信仰内的大海基本等同于奥托西斯，那么这个祭品到底是寻求庇护？还是寻求原谅？</a:t>
            </a:r>
            <a:endParaRPr lang="en-US" altLang="zh-CN" sz="1700" b="1" dirty="0" smtClean="0"/>
          </a:p>
          <a:p>
            <a:pPr algn="just"/>
            <a:r>
              <a:rPr lang="zh-CN" altLang="en-US" sz="1700" b="1" dirty="0" smtClean="0"/>
              <a:t>抑或是贿赂神明呢？</a:t>
            </a:r>
            <a:endParaRPr lang="en-US" altLang="zh-CN" sz="1700" b="1" dirty="0" smtClean="0"/>
          </a:p>
          <a:p>
            <a:pPr algn="just"/>
            <a:endParaRPr lang="en-US" altLang="zh-CN" sz="1700" dirty="0"/>
          </a:p>
          <a:p>
            <a:pPr algn="just"/>
            <a:r>
              <a:rPr lang="zh-CN" altLang="en-US" sz="1700" dirty="0" smtClean="0"/>
              <a:t>尽管如此，民众依然屈服于所谓的神明力量，惶惶不可终日。</a:t>
            </a:r>
            <a:endParaRPr lang="en-US" altLang="zh-CN" sz="1700" dirty="0" smtClean="0"/>
          </a:p>
          <a:p>
            <a:pPr algn="just"/>
            <a:endParaRPr lang="en-US" altLang="zh-CN" sz="1700" dirty="0"/>
          </a:p>
          <a:p>
            <a:pPr algn="just"/>
            <a:r>
              <a:rPr lang="zh-CN" altLang="en-US" sz="1700" dirty="0" smtClean="0"/>
              <a:t>奥托西斯神迹：</a:t>
            </a:r>
            <a:endParaRPr lang="en-US" altLang="zh-CN" sz="1700" dirty="0" smtClean="0"/>
          </a:p>
          <a:p>
            <a:pPr algn="just"/>
            <a:r>
              <a:rPr lang="zh-CN" altLang="en-US" sz="1700" dirty="0" smtClean="0"/>
              <a:t>传说在南海的尽头有一个巨大的漩涡，据说从那，你能听见奥托西斯的号角声。</a:t>
            </a:r>
            <a:endParaRPr lang="en-US" altLang="zh-CN" sz="1700" dirty="0" smtClean="0"/>
          </a:p>
        </p:txBody>
      </p:sp>
    </p:spTree>
    <p:extLst>
      <p:ext uri="{BB962C8B-B14F-4D97-AF65-F5344CB8AC3E}">
        <p14:creationId xmlns:p14="http://schemas.microsoft.com/office/powerpoint/2010/main" val="342865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smtClean="0"/>
              <a:t>无形浓雾</a:t>
            </a:r>
            <a:r>
              <a:rPr lang="en-US" altLang="zh-CN" sz="3200" b="1" u="sng" dirty="0" smtClean="0"/>
              <a:t>——</a:t>
            </a:r>
            <a:r>
              <a:rPr lang="zh-CN" altLang="en-US" sz="3200" b="1" u="sng" dirty="0" smtClean="0"/>
              <a:t>弥斯提     </a:t>
            </a:r>
            <a:endParaRPr lang="zh-CN" altLang="en-US" sz="3200" b="1" u="sng" dirty="0"/>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smtClean="0"/>
              <a:t>弥斯提总被描述为一位墨绿色长发，身穿黑色长裙的优雅女士。</a:t>
            </a:r>
            <a:endParaRPr lang="en-US" altLang="zh-CN" sz="1700" dirty="0" smtClean="0"/>
          </a:p>
          <a:p>
            <a:pPr algn="just"/>
            <a:r>
              <a:rPr lang="zh-CN" altLang="en-US" sz="1700" dirty="0" smtClean="0"/>
              <a:t>相传，总有船员在大雾之夜的汪洋之上，透过朦胧的月光，看到一位神色冷峻的美丽女神赤脚行走在大海之上。</a:t>
            </a:r>
            <a:endParaRPr lang="en-US" altLang="zh-CN" sz="1700" dirty="0" smtClean="0"/>
          </a:p>
          <a:p>
            <a:pPr algn="just"/>
            <a:r>
              <a:rPr lang="zh-CN" altLang="en-US" sz="1700" dirty="0" smtClean="0"/>
              <a:t>当她如同舞蹈般挥动手上巨大的黑色镰刀时，浓雾会散去，天上海下同时出现一青一红两轮巨大的月亮。</a:t>
            </a:r>
            <a:endParaRPr lang="en-US" altLang="zh-CN" sz="1700" dirty="0" smtClean="0"/>
          </a:p>
          <a:p>
            <a:pPr algn="just"/>
            <a:r>
              <a:rPr lang="zh-CN" altLang="en-US" sz="1700" dirty="0" smtClean="0"/>
              <a:t>这象征着，船只已经航行至死亡女神弥斯提的虚海之上了。</a:t>
            </a:r>
            <a:endParaRPr lang="en-US" altLang="zh-CN" sz="1700" dirty="0" smtClean="0"/>
          </a:p>
          <a:p>
            <a:pPr algn="just"/>
            <a:endParaRPr lang="en-US" altLang="zh-CN" sz="1700" dirty="0"/>
          </a:p>
          <a:p>
            <a:pPr algn="just"/>
            <a:r>
              <a:rPr lang="zh-CN" altLang="en-US" sz="1700" dirty="0" smtClean="0"/>
              <a:t>人们对死亡总怀揣着复杂的情绪，悲怆，恐惧，敬畏，安心，怀念。</a:t>
            </a:r>
            <a:endParaRPr lang="en-US" altLang="zh-CN" sz="1700" dirty="0" smtClean="0"/>
          </a:p>
          <a:p>
            <a:pPr algn="just"/>
            <a:r>
              <a:rPr lang="zh-CN" altLang="en-US" sz="1700" dirty="0" smtClean="0"/>
              <a:t>对于活着的生灵来说，死亡应该是最平等的事情，无论身份的高低贵贱、学识的渊博与否、身家的富贵贫穷，所有的一切都会在死亡的那一刻收束。</a:t>
            </a:r>
            <a:endParaRPr lang="en-US" altLang="zh-CN" sz="1700" dirty="0" smtClean="0"/>
          </a:p>
          <a:p>
            <a:pPr algn="just"/>
            <a:endParaRPr lang="en-US" altLang="zh-CN" sz="1700" dirty="0"/>
          </a:p>
          <a:p>
            <a:pPr algn="just"/>
            <a:r>
              <a:rPr lang="zh-CN" altLang="en-US" sz="1700" b="1" dirty="0" smtClean="0"/>
              <a:t>死亡是万物的安眠，是万物的归宿，是万物的平等，是残酷世界对人们最后的怜悯与祝福。</a:t>
            </a:r>
            <a:endParaRPr lang="en-US" altLang="zh-CN" sz="1700" b="1" dirty="0" smtClean="0"/>
          </a:p>
          <a:p>
            <a:pPr algn="just"/>
            <a:endParaRPr lang="en-US" altLang="zh-CN" sz="1700" dirty="0"/>
          </a:p>
          <a:p>
            <a:pPr algn="just"/>
            <a:r>
              <a:rPr lang="zh-CN" altLang="en-US" sz="1700" dirty="0" smtClean="0"/>
              <a:t>尽管因为对死亡的恐惧，使得无形浓雾弥斯提被拜伦纳斯特大多数人视为恶神，但其展现的意志与教义仍使得一部分民众对其抱有坚定的信仰。</a:t>
            </a:r>
            <a:endParaRPr lang="en-US" altLang="zh-CN" sz="1700" dirty="0" smtClean="0"/>
          </a:p>
          <a:p>
            <a:pPr algn="just"/>
            <a:endParaRPr lang="en-US" altLang="zh-CN" sz="1700" dirty="0"/>
          </a:p>
          <a:p>
            <a:pPr algn="just"/>
            <a:r>
              <a:rPr lang="zh-CN" altLang="en-US" sz="1700" dirty="0" smtClean="0"/>
              <a:t>弥斯提神迹：</a:t>
            </a:r>
            <a:endParaRPr lang="en-US" altLang="zh-CN" sz="1700" dirty="0" smtClean="0"/>
          </a:p>
          <a:p>
            <a:pPr algn="just"/>
            <a:r>
              <a:rPr lang="zh-CN" altLang="en-US" sz="1700" dirty="0" smtClean="0"/>
              <a:t>每逢秋季的弥雾之月，拜伦纳斯特都会弥漫起浓雾。某天，某个丑恶贵族打破传统奢靡出海。那晚，灯塔被一位不知名的老人关闭，当浓雾散去之时，所有贵族船队在海面上消失。</a:t>
            </a:r>
            <a:endParaRPr lang="en-US" altLang="zh-CN" sz="1700" dirty="0"/>
          </a:p>
        </p:txBody>
      </p:sp>
    </p:spTree>
    <p:extLst>
      <p:ext uri="{BB962C8B-B14F-4D97-AF65-F5344CB8AC3E}">
        <p14:creationId xmlns:p14="http://schemas.microsoft.com/office/powerpoint/2010/main" val="592453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smtClean="0"/>
              <a:t>世界观基础设定</a:t>
            </a:r>
            <a:endParaRPr lang="zh-CN" altLang="en-US" sz="4000" b="1" dirty="0"/>
          </a:p>
        </p:txBody>
      </p:sp>
      <p:sp>
        <p:nvSpPr>
          <p:cNvPr id="3" name="文本框 2"/>
          <p:cNvSpPr txBox="1"/>
          <p:nvPr/>
        </p:nvSpPr>
        <p:spPr>
          <a:xfrm>
            <a:off x="799139" y="1202458"/>
            <a:ext cx="5549917" cy="400110"/>
          </a:xfrm>
          <a:prstGeom prst="rect">
            <a:avLst/>
          </a:prstGeom>
          <a:noFill/>
        </p:spPr>
        <p:txBody>
          <a:bodyPr wrap="none" rtlCol="0">
            <a:spAutoFit/>
          </a:bodyPr>
          <a:lstStyle/>
          <a:p>
            <a:r>
              <a:rPr lang="zh-CN" altLang="en-US" sz="2000" dirty="0" smtClean="0"/>
              <a:t>时间：</a:t>
            </a:r>
            <a:r>
              <a:rPr lang="en-US" altLang="zh-CN" sz="2000" dirty="0" smtClean="0"/>
              <a:t>19</a:t>
            </a:r>
            <a:r>
              <a:rPr lang="zh-CN" altLang="en-US" sz="2000" dirty="0" smtClean="0"/>
              <a:t>世纪中叶与末期衔接处（</a:t>
            </a:r>
            <a:r>
              <a:rPr lang="en-US" altLang="zh-CN" sz="2000" dirty="0" smtClean="0"/>
              <a:t>1875~1890</a:t>
            </a:r>
            <a:r>
              <a:rPr lang="zh-CN" altLang="en-US" sz="2000" dirty="0" smtClean="0"/>
              <a:t>）</a:t>
            </a:r>
            <a:endParaRPr lang="zh-CN" altLang="en-US" sz="2000" dirty="0"/>
          </a:p>
        </p:txBody>
      </p:sp>
      <p:sp>
        <p:nvSpPr>
          <p:cNvPr id="4" name="文本框 3"/>
          <p:cNvSpPr txBox="1"/>
          <p:nvPr/>
        </p:nvSpPr>
        <p:spPr>
          <a:xfrm>
            <a:off x="799138" y="1999913"/>
            <a:ext cx="10251524" cy="400110"/>
          </a:xfrm>
          <a:prstGeom prst="rect">
            <a:avLst/>
          </a:prstGeom>
          <a:noFill/>
        </p:spPr>
        <p:txBody>
          <a:bodyPr wrap="none" rtlCol="0">
            <a:spAutoFit/>
          </a:bodyPr>
          <a:lstStyle/>
          <a:p>
            <a:r>
              <a:rPr lang="zh-CN" altLang="en-US" sz="2000" dirty="0" smtClean="0"/>
              <a:t>地理：群岛国家城市，位于世界西北部，气候主要为温带海洋性气候，多雨多雾、高湿度</a:t>
            </a:r>
            <a:endParaRPr lang="zh-CN" altLang="en-US" sz="2000" dirty="0"/>
          </a:p>
        </p:txBody>
      </p:sp>
      <p:sp>
        <p:nvSpPr>
          <p:cNvPr id="5" name="文本框 4"/>
          <p:cNvSpPr txBox="1"/>
          <p:nvPr/>
        </p:nvSpPr>
        <p:spPr>
          <a:xfrm>
            <a:off x="799138" y="2797368"/>
            <a:ext cx="4288353" cy="400110"/>
          </a:xfrm>
          <a:prstGeom prst="rect">
            <a:avLst/>
          </a:prstGeom>
          <a:noFill/>
        </p:spPr>
        <p:txBody>
          <a:bodyPr wrap="none" rtlCol="0">
            <a:spAutoFit/>
          </a:bodyPr>
          <a:lstStyle/>
          <a:p>
            <a:r>
              <a:rPr lang="zh-CN" altLang="en-US" sz="2000" dirty="0"/>
              <a:t>人文</a:t>
            </a:r>
            <a:r>
              <a:rPr lang="zh-CN" altLang="en-US" sz="2000" dirty="0" smtClean="0"/>
              <a:t>：君主立宪制，保有皇家和贵族</a:t>
            </a:r>
            <a:endParaRPr lang="zh-CN" altLang="en-US" sz="2000" dirty="0"/>
          </a:p>
        </p:txBody>
      </p:sp>
      <p:sp>
        <p:nvSpPr>
          <p:cNvPr id="6" name="文本框 5"/>
          <p:cNvSpPr txBox="1"/>
          <p:nvPr/>
        </p:nvSpPr>
        <p:spPr>
          <a:xfrm>
            <a:off x="799138" y="3594823"/>
            <a:ext cx="8648521" cy="400110"/>
          </a:xfrm>
          <a:prstGeom prst="rect">
            <a:avLst/>
          </a:prstGeom>
          <a:noFill/>
        </p:spPr>
        <p:txBody>
          <a:bodyPr wrap="none" rtlCol="0">
            <a:spAutoFit/>
          </a:bodyPr>
          <a:lstStyle/>
          <a:p>
            <a:r>
              <a:rPr lang="zh-CN" altLang="en-US" sz="2000" dirty="0"/>
              <a:t>发展</a:t>
            </a:r>
            <a:r>
              <a:rPr lang="zh-CN" altLang="en-US" sz="2000" dirty="0" smtClean="0"/>
              <a:t>：科技为主，魔法为奥秘，只有少数人掌握；</a:t>
            </a:r>
            <a:r>
              <a:rPr lang="zh-CN" altLang="en-US" sz="2000" dirty="0" smtClean="0"/>
              <a:t>贫富差距和阶级冲突显著</a:t>
            </a:r>
            <a:endParaRPr lang="zh-CN" altLang="en-US" sz="2000" dirty="0"/>
          </a:p>
        </p:txBody>
      </p:sp>
      <p:sp>
        <p:nvSpPr>
          <p:cNvPr id="7" name="文本框 6"/>
          <p:cNvSpPr txBox="1"/>
          <p:nvPr/>
        </p:nvSpPr>
        <p:spPr>
          <a:xfrm>
            <a:off x="799138" y="4379939"/>
            <a:ext cx="11392862" cy="1015663"/>
          </a:xfrm>
          <a:prstGeom prst="rect">
            <a:avLst/>
          </a:prstGeom>
          <a:noFill/>
        </p:spPr>
        <p:txBody>
          <a:bodyPr wrap="none" rtlCol="0">
            <a:spAutoFit/>
          </a:bodyPr>
          <a:lstStyle/>
          <a:p>
            <a:r>
              <a:rPr lang="zh-CN" altLang="en-US" sz="2000" dirty="0" smtClean="0"/>
              <a:t>信仰：  平民，为自然派，信仰万物有灵；</a:t>
            </a:r>
            <a:endParaRPr lang="en-US" altLang="zh-CN" sz="2000" dirty="0" smtClean="0"/>
          </a:p>
          <a:p>
            <a:r>
              <a:rPr lang="en-US" altLang="zh-CN" sz="2000" dirty="0"/>
              <a:t>	</a:t>
            </a:r>
            <a:r>
              <a:rPr lang="zh-CN" altLang="en-US" sz="2000" dirty="0" smtClean="0"/>
              <a:t>贵族，为物种主义，渴求不理解的强大力量，包括神，乐于奥秘研究，坚信自身是至高的；</a:t>
            </a:r>
            <a:endParaRPr lang="en-US" altLang="zh-CN" sz="2000" dirty="0" smtClean="0"/>
          </a:p>
          <a:p>
            <a:r>
              <a:rPr lang="en-US" altLang="zh-CN" sz="2000" dirty="0"/>
              <a:t>	</a:t>
            </a:r>
            <a:r>
              <a:rPr lang="zh-CN" altLang="en-US" sz="2000" dirty="0" smtClean="0"/>
              <a:t>先驱，为科学派，鲁莽实验，但心存基本的敬畏。</a:t>
            </a:r>
            <a:endParaRPr lang="zh-CN" altLang="en-US" sz="2000" dirty="0"/>
          </a:p>
        </p:txBody>
      </p:sp>
      <p:sp>
        <p:nvSpPr>
          <p:cNvPr id="8" name="文本框 7"/>
          <p:cNvSpPr txBox="1"/>
          <p:nvPr/>
        </p:nvSpPr>
        <p:spPr>
          <a:xfrm>
            <a:off x="799138" y="5647228"/>
            <a:ext cx="11530721" cy="400110"/>
          </a:xfrm>
          <a:prstGeom prst="rect">
            <a:avLst/>
          </a:prstGeom>
          <a:noFill/>
        </p:spPr>
        <p:txBody>
          <a:bodyPr wrap="none" rtlCol="0">
            <a:spAutoFit/>
          </a:bodyPr>
          <a:lstStyle/>
          <a:p>
            <a:r>
              <a:rPr lang="zh-CN" altLang="en-US" sz="2000" dirty="0" smtClean="0"/>
              <a:t>世界基调： 混乱、血腥、颓败、黑暗、冷峻、文明的外在包裹野蛮内里，暗流涌动、正处于变革之时</a:t>
            </a:r>
            <a:endParaRPr lang="zh-CN" altLang="en-US" sz="2000" dirty="0"/>
          </a:p>
        </p:txBody>
      </p:sp>
    </p:spTree>
    <p:extLst>
      <p:ext uri="{BB962C8B-B14F-4D97-AF65-F5344CB8AC3E}">
        <p14:creationId xmlns:p14="http://schemas.microsoft.com/office/powerpoint/2010/main" val="4038995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smtClean="0"/>
              <a:t>繁星与虚境之主</a:t>
            </a:r>
            <a:r>
              <a:rPr lang="en-US" altLang="zh-CN" sz="3200" b="1" u="sng" dirty="0" smtClean="0"/>
              <a:t>——</a:t>
            </a:r>
            <a:r>
              <a:rPr lang="zh-CN" altLang="en-US" sz="3200" b="1" u="sng" dirty="0" smtClean="0"/>
              <a:t>纳尼奥 </a:t>
            </a:r>
            <a:r>
              <a:rPr lang="zh-CN" altLang="en-US" sz="3200" b="1" u="sng" dirty="0" smtClean="0"/>
              <a:t>   </a:t>
            </a:r>
            <a:endParaRPr lang="zh-CN" altLang="en-US" sz="3200" b="1" u="sng" dirty="0"/>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smtClean="0"/>
              <a:t>据传，</a:t>
            </a:r>
            <a:r>
              <a:rPr lang="zh-CN" altLang="en-US" sz="1700" dirty="0" smtClean="0"/>
              <a:t>虚境之主存在诸多化身，而</a:t>
            </a:r>
            <a:r>
              <a:rPr lang="zh-CN" altLang="en-US" sz="1700" dirty="0" smtClean="0"/>
              <a:t>纳尼奥是其中最广为流传的名字。</a:t>
            </a:r>
            <a:endParaRPr lang="en-US" altLang="zh-CN" sz="1700" dirty="0" smtClean="0"/>
          </a:p>
          <a:p>
            <a:pPr algn="just"/>
            <a:endParaRPr lang="en-US" altLang="zh-CN" sz="1700" dirty="0" smtClean="0"/>
          </a:p>
          <a:p>
            <a:pPr algn="just"/>
            <a:r>
              <a:rPr lang="zh-CN" altLang="en-US" sz="1700" dirty="0"/>
              <a:t>弥</a:t>
            </a:r>
            <a:r>
              <a:rPr lang="zh-CN" altLang="en-US" sz="1700" dirty="0" smtClean="0"/>
              <a:t>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smtClean="0"/>
          </a:p>
          <a:p>
            <a:pPr algn="just"/>
            <a:r>
              <a:rPr lang="zh-CN" altLang="en-US" sz="1700" dirty="0" smtClean="0"/>
              <a:t>而纳尼奥正是这层帷幕的守护者，也是虚空的主人，同时也掌控着时间与空间。</a:t>
            </a:r>
            <a:endParaRPr lang="en-US" altLang="zh-CN" sz="1700" dirty="0" smtClean="0"/>
          </a:p>
          <a:p>
            <a:pPr algn="just"/>
            <a:endParaRPr lang="en-US" altLang="zh-CN" sz="1700" dirty="0" smtClean="0"/>
          </a:p>
          <a:p>
            <a:pPr algn="just"/>
            <a:r>
              <a:rPr lang="zh-CN" altLang="en-US" sz="1700" dirty="0" smtClean="0"/>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smtClean="0"/>
          </a:p>
          <a:p>
            <a:pPr algn="just"/>
            <a:endParaRPr lang="en-US" altLang="zh-CN" sz="1700" dirty="0"/>
          </a:p>
          <a:p>
            <a:pPr algn="just"/>
            <a:r>
              <a:rPr lang="zh-CN" altLang="en-US" sz="1700" dirty="0" smtClean="0"/>
              <a:t>比起奥托西斯的喜怒无常，人们对纳尼奥的恐惧来源于该神明的狡黠态度，他对于人类，或者世间万物总是处于一个难以琢磨的好恶态度，由此他也被称为恶作剧之神。</a:t>
            </a:r>
            <a:endParaRPr lang="en-US" altLang="zh-CN" sz="1700" dirty="0" smtClean="0"/>
          </a:p>
          <a:p>
            <a:pPr algn="just"/>
            <a:r>
              <a:rPr lang="zh-CN" altLang="en-US" sz="1700" dirty="0" smtClean="0"/>
              <a:t>与此同时，总有人宣称自己在夜晚的安眠中遇见了踏碎帷幕出现的纳尼奥，因此他又被称之为梦境之神。</a:t>
            </a:r>
            <a:endParaRPr lang="en-US" altLang="zh-CN" sz="1700" dirty="0" smtClean="0"/>
          </a:p>
          <a:p>
            <a:pPr algn="just"/>
            <a:endParaRPr lang="en-US" altLang="zh-CN" sz="1700" dirty="0"/>
          </a:p>
          <a:p>
            <a:pPr algn="just"/>
            <a:r>
              <a:rPr lang="zh-CN" altLang="en-US" sz="1700" b="1" dirty="0" smtClean="0"/>
              <a:t>“</a:t>
            </a:r>
            <a:r>
              <a:rPr lang="zh-CN" altLang="en-US" sz="1700" b="1" dirty="0" smtClean="0"/>
              <a:t>吾乃存在的存在，吾乃虚无的虚无，吾不可追视，吾无处不在。</a:t>
            </a:r>
            <a:r>
              <a:rPr lang="zh-CN" altLang="en-US" sz="1700" b="1" dirty="0" smtClean="0"/>
              <a:t>”这是雷文海姆大学藏书</a:t>
            </a:r>
            <a:r>
              <a:rPr lang="en-US" altLang="zh-CN" sz="1700" b="1" dirty="0" smtClean="0"/>
              <a:t>——《</a:t>
            </a:r>
            <a:r>
              <a:rPr lang="zh-CN" altLang="en-US" sz="1700" b="1" dirty="0" smtClean="0"/>
              <a:t>呢喃者的低语</a:t>
            </a:r>
            <a:r>
              <a:rPr lang="en-US" altLang="zh-CN" sz="1700" b="1" dirty="0" smtClean="0"/>
              <a:t>》</a:t>
            </a:r>
            <a:r>
              <a:rPr lang="zh-CN" altLang="en-US" sz="1700" b="1" dirty="0" smtClean="0"/>
              <a:t>的残页。</a:t>
            </a:r>
            <a:endParaRPr lang="en-US" altLang="zh-CN" sz="1700" b="1" dirty="0" smtClean="0"/>
          </a:p>
          <a:p>
            <a:pPr algn="just"/>
            <a:endParaRPr lang="en-US" altLang="zh-CN" sz="1700" dirty="0"/>
          </a:p>
          <a:p>
            <a:pPr algn="just"/>
            <a:r>
              <a:rPr lang="zh-CN" altLang="en-US" sz="1700" dirty="0" smtClean="0"/>
              <a:t>纳尼奥神迹：谣传梦境者的身体上都会有一个标记。</a:t>
            </a:r>
            <a:endParaRPr lang="en-US" altLang="zh-CN" sz="1700" dirty="0" smtClean="0"/>
          </a:p>
        </p:txBody>
      </p:sp>
    </p:spTree>
    <p:extLst>
      <p:ext uri="{BB962C8B-B14F-4D97-AF65-F5344CB8AC3E}">
        <p14:creationId xmlns:p14="http://schemas.microsoft.com/office/powerpoint/2010/main" val="4177370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smtClean="0"/>
              <a:t>绯红之王</a:t>
            </a:r>
            <a:r>
              <a:rPr lang="en-US" altLang="zh-CN" sz="3200" b="1" u="sng" dirty="0" smtClean="0"/>
              <a:t>——</a:t>
            </a:r>
            <a:r>
              <a:rPr lang="zh-CN" altLang="en-US" sz="3200" b="1" u="sng" dirty="0"/>
              <a:t>维拉尔</a:t>
            </a:r>
            <a:r>
              <a:rPr lang="zh-CN" altLang="en-US" sz="3200" b="1" u="sng" dirty="0" smtClean="0"/>
              <a:t> </a:t>
            </a:r>
            <a:r>
              <a:rPr lang="zh-CN" altLang="en-US" sz="3200" b="1" u="sng" dirty="0" smtClean="0"/>
              <a:t>   </a:t>
            </a:r>
            <a:endParaRPr lang="zh-CN" altLang="en-US" sz="3200" b="1" u="sng" dirty="0"/>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74404" y="916264"/>
            <a:ext cx="7507521" cy="5586145"/>
          </a:xfrm>
          <a:prstGeom prst="rect">
            <a:avLst/>
          </a:prstGeom>
        </p:spPr>
        <p:txBody>
          <a:bodyPr wrap="square">
            <a:spAutoFit/>
          </a:bodyPr>
          <a:lstStyle/>
          <a:p>
            <a:pPr algn="just"/>
            <a:r>
              <a:rPr lang="zh-CN" altLang="en-US" sz="1700" dirty="0" smtClean="0"/>
              <a:t>“</a:t>
            </a:r>
            <a:r>
              <a:rPr lang="zh-CN" altLang="en-US" sz="1700" dirty="0" smtClean="0"/>
              <a:t>当弥斯提跨过虚海，将世间所有罪人投放到一个永不见天日的地狱受苦之时，绯红色的王将从深渊苏醒，审判其一切罪恶，神明亦如此。</a:t>
            </a:r>
            <a:r>
              <a:rPr lang="zh-CN" altLang="en-US" sz="1700" dirty="0" smtClean="0"/>
              <a:t>”</a:t>
            </a:r>
            <a:endParaRPr lang="en-US" altLang="zh-CN" sz="1700" dirty="0" smtClean="0"/>
          </a:p>
          <a:p>
            <a:pPr algn="just"/>
            <a:r>
              <a:rPr lang="en-US" altLang="zh-CN" sz="1700" dirty="0"/>
              <a:t>	</a:t>
            </a:r>
            <a:r>
              <a:rPr lang="en-US" altLang="zh-CN" sz="1700" dirty="0" smtClean="0"/>
              <a:t>			   ——</a:t>
            </a:r>
            <a:r>
              <a:rPr lang="zh-CN" altLang="en-US" sz="1700" dirty="0" smtClean="0"/>
              <a:t>雷文海姆藏书</a:t>
            </a:r>
            <a:r>
              <a:rPr lang="en-US" altLang="zh-CN" sz="1700" dirty="0" smtClean="0"/>
              <a:t>《</a:t>
            </a:r>
            <a:r>
              <a:rPr lang="zh-CN" altLang="en-US" sz="1700" dirty="0" smtClean="0"/>
              <a:t>预言书：灭</a:t>
            </a:r>
            <a:r>
              <a:rPr lang="zh-CN" altLang="en-US" sz="1700" dirty="0"/>
              <a:t>世者</a:t>
            </a:r>
            <a:r>
              <a:rPr lang="en-US" altLang="zh-CN" sz="1700" dirty="0" smtClean="0"/>
              <a:t>》</a:t>
            </a:r>
          </a:p>
          <a:p>
            <a:pPr algn="just"/>
            <a:endParaRPr lang="en-US" altLang="zh-CN" sz="1700" dirty="0"/>
          </a:p>
          <a:p>
            <a:pPr algn="just"/>
            <a:r>
              <a:rPr lang="zh-CN" altLang="en-US" sz="1700" dirty="0"/>
              <a:t>绯红之</a:t>
            </a:r>
            <a:r>
              <a:rPr lang="zh-CN" altLang="en-US" sz="1700" dirty="0" smtClean="0"/>
              <a:t>王维拉尔在民间是一个模糊的存在，没有真正的信徒和教派，他往往被当作了某种毁灭性的意象存在，就像海啸、地震、飓风一般，是存粹的毁灭。</a:t>
            </a:r>
            <a:endParaRPr lang="en-US" altLang="zh-CN" sz="1700" dirty="0" smtClean="0"/>
          </a:p>
          <a:p>
            <a:pPr algn="just"/>
            <a:r>
              <a:rPr lang="zh-CN" altLang="en-US" sz="1700" dirty="0" smtClean="0"/>
              <a:t>尽管如此，在许多秘密结社中仍然有人发掘到了维拉尔的存在。</a:t>
            </a:r>
            <a:endParaRPr lang="en-US" altLang="zh-CN" sz="1700" dirty="0" smtClean="0"/>
          </a:p>
          <a:p>
            <a:pPr algn="just"/>
            <a:r>
              <a:rPr lang="zh-CN" altLang="en-US" sz="1700" dirty="0" smtClean="0"/>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smtClean="0"/>
          </a:p>
          <a:p>
            <a:pPr algn="just"/>
            <a:endParaRPr lang="en-US" altLang="zh-CN" sz="1700" dirty="0"/>
          </a:p>
          <a:p>
            <a:pPr algn="just"/>
            <a:r>
              <a:rPr lang="zh-CN" altLang="en-US" sz="1700" dirty="0" smtClean="0"/>
              <a:t>虽然维拉尔被称之为纯粹毁灭和审判的恶神，但众多秘密结社的成员仍然对他抱有强烈的信仰，并宣称他才是人类真正的救世主。</a:t>
            </a:r>
            <a:endParaRPr lang="en-US" altLang="zh-CN" sz="1700" dirty="0" smtClean="0"/>
          </a:p>
          <a:p>
            <a:pPr algn="just"/>
            <a:endParaRPr lang="en-US" altLang="zh-CN" sz="1700" dirty="0"/>
          </a:p>
          <a:p>
            <a:pPr algn="just"/>
            <a:r>
              <a:rPr lang="zh-CN" altLang="en-US" sz="1700" b="1" dirty="0" smtClean="0"/>
              <a:t>“他本是人类！他本是人类！他本是人类！他不是那些愚昧的偶像！他是先驱者！”</a:t>
            </a:r>
            <a:endParaRPr lang="en-US" altLang="zh-CN" sz="1700" b="1" dirty="0" smtClean="0"/>
          </a:p>
          <a:p>
            <a:pPr algn="just"/>
            <a:r>
              <a:rPr lang="en-US" altLang="zh-CN" sz="1700" dirty="0" smtClean="0"/>
              <a:t>				——</a:t>
            </a:r>
            <a:r>
              <a:rPr lang="zh-CN" altLang="en-US" sz="1700" dirty="0" smtClean="0"/>
              <a:t>雷文海姆藏书 </a:t>
            </a:r>
            <a:r>
              <a:rPr lang="en-US" altLang="zh-CN" sz="1700" dirty="0" smtClean="0"/>
              <a:t>· </a:t>
            </a:r>
            <a:r>
              <a:rPr lang="zh-CN" altLang="en-US" sz="1700" dirty="0" smtClean="0"/>
              <a:t>冰海古文卷其七</a:t>
            </a:r>
            <a:endParaRPr lang="en-US" altLang="zh-CN" sz="1700" dirty="0" smtClean="0"/>
          </a:p>
          <a:p>
            <a:pPr algn="just"/>
            <a:endParaRPr lang="en-US" altLang="zh-CN" sz="1700" dirty="0"/>
          </a:p>
          <a:p>
            <a:pPr algn="just"/>
            <a:r>
              <a:rPr lang="zh-CN" altLang="en-US" sz="1700" dirty="0" smtClean="0"/>
              <a:t>维拉尔神迹：无。</a:t>
            </a:r>
            <a:endParaRPr lang="en-US" altLang="zh-CN" sz="1700" dirty="0" smtClean="0"/>
          </a:p>
          <a:p>
            <a:pPr algn="just"/>
            <a:endParaRPr lang="en-US" altLang="zh-CN" sz="1700" dirty="0" smtClean="0"/>
          </a:p>
        </p:txBody>
      </p:sp>
    </p:spTree>
    <p:extLst>
      <p:ext uri="{BB962C8B-B14F-4D97-AF65-F5344CB8AC3E}">
        <p14:creationId xmlns:p14="http://schemas.microsoft.com/office/powerpoint/2010/main" val="25550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176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smtClean="0"/>
              <a:t>工厂区</a:t>
            </a:r>
            <a:r>
              <a:rPr lang="en-US" altLang="zh-CN" sz="3200" b="1" u="sng" dirty="0"/>
              <a:t> </a:t>
            </a:r>
            <a:r>
              <a:rPr lang="en-US" altLang="zh-CN" sz="3200" b="1" u="sng" dirty="0" smtClean="0"/>
              <a:t>    </a:t>
            </a:r>
            <a:endParaRPr lang="zh-CN" altLang="en-US" sz="3200" b="1" u="sng" dirty="0"/>
          </a:p>
        </p:txBody>
      </p:sp>
      <p:sp>
        <p:nvSpPr>
          <p:cNvPr id="6" name="矩形 5"/>
          <p:cNvSpPr/>
          <p:nvPr/>
        </p:nvSpPr>
        <p:spPr>
          <a:xfrm>
            <a:off x="396324" y="924973"/>
            <a:ext cx="7507521" cy="5847755"/>
          </a:xfrm>
          <a:prstGeom prst="rect">
            <a:avLst/>
          </a:prstGeom>
        </p:spPr>
        <p:txBody>
          <a:bodyPr wrap="square">
            <a:spAutoFit/>
          </a:bodyPr>
          <a:lstStyle/>
          <a:p>
            <a:pPr algn="just"/>
            <a:r>
              <a:rPr lang="zh-CN" altLang="en-US" sz="1700" dirty="0" smtClean="0"/>
              <a:t>拜伦纳斯特被誉为鲸骨上的城市，整个城市的兴盛离不开捕鲸业的</a:t>
            </a:r>
            <a:r>
              <a:rPr lang="zh-CN" altLang="en-US" sz="1700" dirty="0" smtClean="0"/>
              <a:t>繁荣。</a:t>
            </a:r>
            <a:endParaRPr lang="en-US" altLang="zh-CN" sz="1700" dirty="0" smtClean="0"/>
          </a:p>
          <a:p>
            <a:pPr algn="just"/>
            <a:endParaRPr lang="en-US" altLang="zh-CN" sz="1700" dirty="0" smtClean="0"/>
          </a:p>
          <a:p>
            <a:pPr algn="just"/>
            <a:r>
              <a:rPr lang="zh-CN" altLang="en-US" sz="1700" dirty="0" smtClean="0"/>
              <a:t>最早，捕猎鲸鱼的最大作用是为当地居民提供食物，尽管鲸鱼肉并不是传统意义上的美味食材，但胜在其丰富的产能和取之不尽的数量。</a:t>
            </a:r>
            <a:endParaRPr lang="en-US" altLang="zh-CN" sz="1700" dirty="0" smtClean="0"/>
          </a:p>
          <a:p>
            <a:pPr algn="just"/>
            <a:r>
              <a:rPr lang="zh-CN" altLang="en-US" sz="1700" dirty="0" smtClean="0"/>
              <a:t>这些灵性生物的骨头也从古至今被当作重要的宗教宣传材料，特别是在奥托西斯信仰中的鲸鱼饰品，被视为是狩猎勇气的象征。</a:t>
            </a:r>
            <a:endParaRPr lang="en-US" altLang="zh-CN" sz="1700" dirty="0" smtClean="0"/>
          </a:p>
          <a:p>
            <a:pPr algn="just"/>
            <a:r>
              <a:rPr lang="zh-CN" altLang="en-US" sz="1700" dirty="0" smtClean="0"/>
              <a:t>而在纳尼奥信仰中，传统中的纳尼奥赐福符文会被雕刻在鲸鱼骨头之上，并被宣称不同的符文会带来不同的能力祝福。</a:t>
            </a:r>
            <a:endParaRPr lang="en-US" altLang="zh-CN" sz="1700" dirty="0" smtClean="0"/>
          </a:p>
          <a:p>
            <a:pPr algn="just"/>
            <a:endParaRPr lang="en-US" altLang="zh-CN" sz="1700" dirty="0"/>
          </a:p>
          <a:p>
            <a:pPr algn="just"/>
            <a:r>
              <a:rPr lang="zh-CN" altLang="en-US" sz="1700" dirty="0" smtClean="0"/>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smtClean="0"/>
          </a:p>
          <a:p>
            <a:pPr algn="just"/>
            <a:r>
              <a:rPr lang="zh-CN" altLang="en-US" sz="1700" dirty="0" smtClean="0"/>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smtClean="0"/>
          </a:p>
          <a:p>
            <a:pPr algn="just"/>
            <a:endParaRPr lang="en-US" altLang="zh-CN" sz="1700" dirty="0"/>
          </a:p>
          <a:p>
            <a:pPr algn="just"/>
            <a:r>
              <a:rPr lang="zh-CN" altLang="en-US" sz="1700" dirty="0" smtClean="0"/>
              <a:t>拜伦纳斯特的工厂区也许不是最大的，但作为历史上最为悠久的鲸鱼产物产出区，拥有世界上最好的屠夫、水手和捕鲸人，其处理和产出的鲸鱼制品代表着当今世界的最高水平。</a:t>
            </a:r>
            <a:endParaRPr lang="en-US" altLang="zh-CN" sz="1700" dirty="0" smtClean="0"/>
          </a:p>
          <a:p>
            <a:pPr algn="just"/>
            <a:endParaRPr lang="en-US" altLang="zh-CN" sz="1700" dirty="0"/>
          </a:p>
          <a:p>
            <a:pPr algn="just"/>
            <a:r>
              <a:rPr lang="zh-CN" altLang="en-US" sz="1700" dirty="0" smtClean="0"/>
              <a:t>而该地区的兴盛，背后站着诺瑟弗德王。</a:t>
            </a:r>
            <a:endParaRPr lang="en-US" altLang="zh-CN" sz="1700" dirty="0" smtClean="0"/>
          </a:p>
        </p:txBody>
      </p:sp>
    </p:spTree>
    <p:extLst>
      <p:ext uri="{BB962C8B-B14F-4D97-AF65-F5344CB8AC3E}">
        <p14:creationId xmlns:p14="http://schemas.microsoft.com/office/powerpoint/2010/main" val="3285569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smtClean="0"/>
              <a:t>工厂区</a:t>
            </a:r>
            <a:r>
              <a:rPr lang="en-US" altLang="zh-CN" sz="3200" b="1" u="sng" dirty="0"/>
              <a:t> </a:t>
            </a:r>
            <a:r>
              <a:rPr lang="en-US" altLang="zh-CN" sz="3200" b="1" u="sng" dirty="0" smtClean="0"/>
              <a:t>    </a:t>
            </a:r>
            <a:endParaRPr lang="zh-CN" altLang="en-US" sz="3200" b="1" u="sng" dirty="0"/>
          </a:p>
        </p:txBody>
      </p:sp>
      <p:sp>
        <p:nvSpPr>
          <p:cNvPr id="6" name="矩形 5"/>
          <p:cNvSpPr/>
          <p:nvPr/>
        </p:nvSpPr>
        <p:spPr>
          <a:xfrm>
            <a:off x="396324" y="924973"/>
            <a:ext cx="7507521" cy="5847755"/>
          </a:xfrm>
          <a:prstGeom prst="rect">
            <a:avLst/>
          </a:prstGeom>
        </p:spPr>
        <p:txBody>
          <a:bodyPr wrap="square">
            <a:spAutoFit/>
          </a:bodyPr>
          <a:lstStyle/>
          <a:p>
            <a:pPr algn="just"/>
            <a:r>
              <a:rPr lang="zh-CN" altLang="en-US" sz="1700" dirty="0" smtClean="0"/>
              <a:t>拜伦纳斯特被誉为鲸骨上的城市，整个城市的兴盛离不开捕鲸业的</a:t>
            </a:r>
            <a:r>
              <a:rPr lang="zh-CN" altLang="en-US" sz="1700" dirty="0" smtClean="0"/>
              <a:t>繁荣。</a:t>
            </a:r>
            <a:endParaRPr lang="en-US" altLang="zh-CN" sz="1700" dirty="0" smtClean="0"/>
          </a:p>
          <a:p>
            <a:pPr algn="just"/>
            <a:endParaRPr lang="en-US" altLang="zh-CN" sz="1700" dirty="0" smtClean="0"/>
          </a:p>
          <a:p>
            <a:pPr algn="just"/>
            <a:r>
              <a:rPr lang="zh-CN" altLang="en-US" sz="1700" dirty="0" smtClean="0"/>
              <a:t>最早，捕猎鲸鱼的最大作用是为当地居民提供食物，尽管鲸鱼肉并不是传统意义上的美味食材，但胜在其丰富的产能和取之不尽的数量。</a:t>
            </a:r>
            <a:endParaRPr lang="en-US" altLang="zh-CN" sz="1700" dirty="0" smtClean="0"/>
          </a:p>
          <a:p>
            <a:pPr algn="just"/>
            <a:r>
              <a:rPr lang="zh-CN" altLang="en-US" sz="1700" dirty="0" smtClean="0"/>
              <a:t>这些灵性生物的骨头也从古至今被当作重要的宗教宣传材料，特别是在奥托西斯信仰中的鲸鱼饰品，被视为是狩猎勇气的象征。</a:t>
            </a:r>
            <a:endParaRPr lang="en-US" altLang="zh-CN" sz="1700" dirty="0" smtClean="0"/>
          </a:p>
          <a:p>
            <a:pPr algn="just"/>
            <a:r>
              <a:rPr lang="zh-CN" altLang="en-US" sz="1700" dirty="0" smtClean="0"/>
              <a:t>而在纳尼奥信仰中，传统中的纳尼奥赐福符文会被雕刻在鲸鱼骨头之上，并被宣称不同的符文会带来不同的能力祝福。</a:t>
            </a:r>
            <a:endParaRPr lang="en-US" altLang="zh-CN" sz="1700" dirty="0" smtClean="0"/>
          </a:p>
          <a:p>
            <a:pPr algn="just"/>
            <a:endParaRPr lang="en-US" altLang="zh-CN" sz="1700" dirty="0"/>
          </a:p>
          <a:p>
            <a:pPr algn="just"/>
            <a:r>
              <a:rPr lang="zh-CN" altLang="en-US" sz="1700" dirty="0" smtClean="0"/>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smtClean="0"/>
          </a:p>
          <a:p>
            <a:pPr algn="just"/>
            <a:r>
              <a:rPr lang="zh-CN" altLang="en-US" sz="1700" dirty="0" smtClean="0"/>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smtClean="0"/>
          </a:p>
          <a:p>
            <a:pPr algn="just"/>
            <a:endParaRPr lang="en-US" altLang="zh-CN" sz="1700" dirty="0"/>
          </a:p>
          <a:p>
            <a:pPr algn="just"/>
            <a:r>
              <a:rPr lang="zh-CN" altLang="en-US" sz="1700" dirty="0" smtClean="0"/>
              <a:t>拜伦纳斯特的工厂区也许不是最大的，但作为历史上最为悠久的鲸鱼产物产出区，拥有世界上最好的屠夫、水手和捕鲸人，其处理和产出的鲸鱼制品代表着当今世界的最高水平。</a:t>
            </a:r>
            <a:endParaRPr lang="en-US" altLang="zh-CN" sz="1700" dirty="0" smtClean="0"/>
          </a:p>
          <a:p>
            <a:pPr algn="just"/>
            <a:endParaRPr lang="en-US" altLang="zh-CN" sz="1700" dirty="0"/>
          </a:p>
          <a:p>
            <a:pPr algn="just"/>
            <a:r>
              <a:rPr lang="zh-CN" altLang="en-US" sz="1700" b="1" dirty="0" smtClean="0"/>
              <a:t>而该地区的兴盛，背后站着诺瑟弗德王。</a:t>
            </a:r>
            <a:endParaRPr lang="en-US" altLang="zh-CN" sz="1700" b="1" dirty="0" smtClean="0"/>
          </a:p>
        </p:txBody>
      </p:sp>
    </p:spTree>
    <p:extLst>
      <p:ext uri="{BB962C8B-B14F-4D97-AF65-F5344CB8AC3E}">
        <p14:creationId xmlns:p14="http://schemas.microsoft.com/office/powerpoint/2010/main" val="32670178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smtClean="0"/>
              <a:t>工厂区平面图</a:t>
            </a:r>
            <a:r>
              <a:rPr lang="en-US" altLang="zh-CN" sz="3200" b="1" u="sng" dirty="0" smtClean="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smtClean="0">
                <a:solidFill>
                  <a:schemeClr val="bg1"/>
                </a:solidFill>
              </a:rPr>
              <a:t>崖间墓地</a:t>
            </a:r>
            <a:endParaRPr lang="zh-CN" altLang="en-US" sz="2000" b="1" dirty="0">
              <a:solidFill>
                <a:schemeClr val="bg1"/>
              </a:solidFill>
            </a:endParaRP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smtClean="0">
                <a:solidFill>
                  <a:schemeClr val="bg1"/>
                </a:solidFill>
              </a:rPr>
              <a:t>风暴桎梏教堂</a:t>
            </a:r>
            <a:r>
              <a:rPr lang="en-US" altLang="zh-CN" sz="2000" b="1" dirty="0" smtClean="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a:t>
            </a:r>
            <a:r>
              <a:rPr lang="zh-CN" altLang="en-US" sz="2000" b="1" dirty="0" smtClean="0">
                <a:solidFill>
                  <a:schemeClr val="bg1"/>
                </a:solidFill>
              </a:rPr>
              <a:t>火灯塔</a:t>
            </a:r>
            <a:endParaRPr lang="zh-CN" altLang="en-US" sz="2000" b="1" dirty="0">
              <a:solidFill>
                <a:schemeClr val="bg1"/>
              </a:solidFill>
            </a:endParaRP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smtClean="0"/>
              <a:t>屠宰场</a:t>
            </a:r>
            <a:endParaRPr lang="zh-CN" altLang="en-US" sz="2000" b="1" dirty="0"/>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smtClean="0">
                <a:solidFill>
                  <a:schemeClr val="bg1"/>
                </a:solidFill>
              </a:rPr>
              <a:t>血港工厂</a:t>
            </a:r>
            <a:endParaRPr lang="zh-CN" altLang="en-US" sz="2000" b="1" dirty="0">
              <a:solidFill>
                <a:schemeClr val="bg1"/>
              </a:solidFill>
            </a:endParaRP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a:t>
            </a:r>
            <a:r>
              <a:rPr lang="zh-CN" altLang="en-US" sz="2000" b="1" dirty="0" smtClean="0"/>
              <a:t>港居民区</a:t>
            </a:r>
            <a:endParaRPr lang="zh-CN" altLang="en-US" sz="2000" b="1" dirty="0"/>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smtClean="0">
                <a:solidFill>
                  <a:schemeClr val="bg1"/>
                </a:solidFill>
              </a:rPr>
              <a:t>沉溺之池</a:t>
            </a:r>
            <a:endParaRPr lang="zh-CN" altLang="en-US" sz="2000" b="1" dirty="0">
              <a:solidFill>
                <a:schemeClr val="bg1"/>
              </a:solidFill>
            </a:endParaRP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smtClean="0">
                <a:solidFill>
                  <a:schemeClr val="bg1"/>
                </a:solidFill>
              </a:rPr>
              <a:t>浸洗大坝与老桥</a:t>
            </a:r>
            <a:endParaRPr lang="zh-CN" altLang="en-US" sz="2000" b="1" dirty="0">
              <a:solidFill>
                <a:schemeClr val="bg1"/>
              </a:solidFill>
            </a:endParaRPr>
          </a:p>
        </p:txBody>
      </p:sp>
    </p:spTree>
    <p:extLst>
      <p:ext uri="{BB962C8B-B14F-4D97-AF65-F5344CB8AC3E}">
        <p14:creationId xmlns:p14="http://schemas.microsoft.com/office/powerpoint/2010/main" val="1652448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巨火灯塔</a:t>
            </a:r>
            <a:endParaRPr lang="zh-CN" altLang="en-US" sz="3200" b="1" u="sng" dirty="0"/>
          </a:p>
        </p:txBody>
      </p:sp>
      <p:sp>
        <p:nvSpPr>
          <p:cNvPr id="3" name="矩形 2"/>
          <p:cNvSpPr/>
          <p:nvPr/>
        </p:nvSpPr>
        <p:spPr>
          <a:xfrm>
            <a:off x="422450" y="1038184"/>
            <a:ext cx="7507521" cy="4278094"/>
          </a:xfrm>
          <a:prstGeom prst="rect">
            <a:avLst/>
          </a:prstGeom>
        </p:spPr>
        <p:txBody>
          <a:bodyPr wrap="square">
            <a:spAutoFit/>
          </a:bodyPr>
          <a:lstStyle/>
          <a:p>
            <a:pPr algn="just"/>
            <a:r>
              <a:rPr lang="zh-CN" altLang="en-US" sz="1700" dirty="0" smtClean="0"/>
              <a:t>巨火灯塔可以说是一栋远古遗迹，它最早并非承担航海信标的职责，而是一处古老的观星遗址，传说它是由建立风暴桎梏教堂的那三位圣徒一同建立。</a:t>
            </a:r>
            <a:endParaRPr lang="en-US" altLang="zh-CN" sz="1700" dirty="0" smtClean="0"/>
          </a:p>
          <a:p>
            <a:pPr algn="just"/>
            <a:endParaRPr lang="en-US" altLang="zh-CN" sz="1700" dirty="0"/>
          </a:p>
          <a:p>
            <a:pPr algn="just"/>
            <a:r>
              <a:rPr lang="en-US" altLang="zh-CN" sz="1700" dirty="0" smtClean="0"/>
              <a:t>“</a:t>
            </a:r>
            <a:r>
              <a:rPr lang="zh-CN" altLang="en-US" sz="1700" dirty="0" smtClean="0"/>
              <a:t>观测繁星乃是对纳尼奥的试探，而据说繁星的轨迹暗示了塔舍尔的真理本质，这是纳尼奥对塔舍尔的亵渎。</a:t>
            </a:r>
            <a:endParaRPr lang="en-US" altLang="zh-CN" sz="1700" dirty="0" smtClean="0"/>
          </a:p>
          <a:p>
            <a:pPr algn="just"/>
            <a:r>
              <a:rPr lang="zh-CN" altLang="en-US" sz="1700" b="1" dirty="0" smtClean="0"/>
              <a:t>因为，宇宙的真理不应被愚昧的生灵窥探</a:t>
            </a:r>
            <a:r>
              <a:rPr lang="zh-CN" altLang="en-US" sz="1700" dirty="0" smtClean="0"/>
              <a:t>。</a:t>
            </a:r>
            <a:r>
              <a:rPr lang="en-US" altLang="zh-CN" sz="1700" dirty="0" smtClean="0"/>
              <a:t>”</a:t>
            </a:r>
          </a:p>
          <a:p>
            <a:pPr algn="just"/>
            <a:r>
              <a:rPr lang="en-US" altLang="zh-CN" sz="1700" dirty="0"/>
              <a:t>	</a:t>
            </a:r>
            <a:r>
              <a:rPr lang="en-US" altLang="zh-CN" sz="1700" dirty="0" smtClean="0"/>
              <a:t>			——</a:t>
            </a:r>
            <a:r>
              <a:rPr lang="zh-CN" altLang="en-US" sz="1700" dirty="0" smtClean="0"/>
              <a:t>大书库禁书室，</a:t>
            </a:r>
            <a:r>
              <a:rPr lang="en-US" altLang="zh-CN" sz="1700" dirty="0" smtClean="0"/>
              <a:t>《</a:t>
            </a:r>
            <a:r>
              <a:rPr lang="zh-CN" altLang="en-US" sz="1700" dirty="0" smtClean="0"/>
              <a:t>三圣徒的悲叹</a:t>
            </a:r>
            <a:r>
              <a:rPr lang="en-US" altLang="zh-CN" sz="1700" dirty="0" smtClean="0"/>
              <a:t>》</a:t>
            </a:r>
          </a:p>
          <a:p>
            <a:pPr algn="just"/>
            <a:endParaRPr lang="en-US" altLang="zh-CN" sz="1700" dirty="0"/>
          </a:p>
          <a:p>
            <a:pPr algn="just"/>
            <a:r>
              <a:rPr lang="zh-CN" altLang="en-US" sz="1700" dirty="0" smtClean="0"/>
              <a:t>随着时代的变迁，该观星遗址因为其绝佳的地理位置，被雷文海姆的森提玛学派出资改造成为了巨火灯塔。这是一次双赢的产学结合，学院派获得古老的观星遗址，血港获得完美的归航信标。</a:t>
            </a:r>
            <a:endParaRPr lang="en-US" altLang="zh-CN" sz="1700" dirty="0" smtClean="0"/>
          </a:p>
          <a:p>
            <a:pPr algn="just"/>
            <a:r>
              <a:rPr lang="zh-CN" altLang="en-US" sz="1700" dirty="0" smtClean="0"/>
              <a:t>当然，在外界看来，所有人都无法理解森提玛学派为何要买下这堆废石堆，这是森提玛学派的不传之秘之一。</a:t>
            </a:r>
            <a:endParaRPr lang="en-US" altLang="zh-CN" sz="1700" dirty="0" smtClean="0"/>
          </a:p>
          <a:p>
            <a:pPr algn="just"/>
            <a:endParaRPr lang="en-US" altLang="zh-CN" sz="1700" dirty="0"/>
          </a:p>
          <a:p>
            <a:pPr algn="just"/>
            <a:r>
              <a:rPr lang="zh-CN" altLang="en-US" sz="1700" dirty="0" smtClean="0"/>
              <a:t>现在的巨火灯塔由森提玛学派年老的</a:t>
            </a:r>
            <a:r>
              <a:rPr lang="zh-CN" altLang="en-US" sz="1700" dirty="0" smtClean="0"/>
              <a:t>塞莱斯特大师管理，而这个古老的秘密也因为其历史悠久，在森提玛学派内都鲜有人知。</a:t>
            </a:r>
            <a:endParaRPr lang="en-US" altLang="zh-CN" sz="1700" dirty="0" smtClean="0"/>
          </a:p>
        </p:txBody>
      </p:sp>
    </p:spTree>
    <p:extLst>
      <p:ext uri="{BB962C8B-B14F-4D97-AF65-F5344CB8AC3E}">
        <p14:creationId xmlns:p14="http://schemas.microsoft.com/office/powerpoint/2010/main" val="2045351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风暴桎梏教堂</a:t>
            </a:r>
            <a:r>
              <a:rPr lang="en-US" altLang="zh-CN" sz="3200" b="1" u="sng" dirty="0" smtClean="0"/>
              <a:t>     </a:t>
            </a:r>
            <a:endParaRPr lang="zh-CN" altLang="en-US" sz="3200" b="1" u="sng" dirty="0"/>
          </a:p>
        </p:txBody>
      </p:sp>
      <p:sp>
        <p:nvSpPr>
          <p:cNvPr id="3" name="矩形 2"/>
          <p:cNvSpPr/>
          <p:nvPr/>
        </p:nvSpPr>
        <p:spPr>
          <a:xfrm>
            <a:off x="422450" y="1038184"/>
            <a:ext cx="7507521" cy="4539704"/>
          </a:xfrm>
          <a:prstGeom prst="rect">
            <a:avLst/>
          </a:prstGeom>
        </p:spPr>
        <p:txBody>
          <a:bodyPr wrap="square">
            <a:spAutoFit/>
          </a:bodyPr>
          <a:lstStyle/>
          <a:p>
            <a:pPr algn="just"/>
            <a:r>
              <a:rPr lang="zh-CN" altLang="en-US" sz="1700" dirty="0" smtClean="0"/>
              <a:t>风暴桎梏教堂是一个以奥托西斯信仰为主的集会所，最早为工厂区的工人、屠夫、水手还有捕鲸人服务，因此聚集此处的人多将自己称之为鲸骨教派的一员。</a:t>
            </a:r>
            <a:endParaRPr lang="en-US" altLang="zh-CN" sz="1700" dirty="0" smtClean="0"/>
          </a:p>
          <a:p>
            <a:pPr algn="just"/>
            <a:endParaRPr lang="en-US" altLang="zh-CN" sz="1700" dirty="0" smtClean="0"/>
          </a:p>
          <a:p>
            <a:pPr algn="just"/>
            <a:r>
              <a:rPr lang="zh-CN" altLang="en-US" sz="1700" dirty="0" smtClean="0"/>
              <a:t>教堂的最早建立于三位传说中的不知名圣徒之手。一场风暴过后，他们在拜伦纳斯特的海岸上发现了一根巨大的鲸鱼肋骨，不同于一般的鲸鱼骨头，其通体漆黑，上面还遍布着奇异的符文。他们将该肋骨供奉起来，在丘地之上建立的教堂，并将教堂取名为风暴桎梏。</a:t>
            </a:r>
            <a:endParaRPr lang="en-US" altLang="zh-CN" sz="1700" dirty="0" smtClean="0"/>
          </a:p>
          <a:p>
            <a:pPr algn="just"/>
            <a:endParaRPr lang="en-US" altLang="zh-CN" sz="1700" dirty="0" smtClean="0"/>
          </a:p>
          <a:p>
            <a:pPr algn="just"/>
            <a:r>
              <a:rPr lang="zh-CN" altLang="en-US" sz="1700" dirty="0" smtClean="0"/>
              <a:t>随着时代的变迁，最早那个破败的木制小教堂也被不断修整、迭代、重建，逐渐成为了拜伦纳斯特的地标之一。</a:t>
            </a:r>
            <a:endParaRPr lang="en-US" altLang="zh-CN" sz="1700" dirty="0" smtClean="0"/>
          </a:p>
          <a:p>
            <a:pPr algn="just"/>
            <a:endParaRPr lang="en-US" altLang="zh-CN" sz="1700" dirty="0" smtClean="0"/>
          </a:p>
          <a:p>
            <a:pPr algn="just"/>
            <a:r>
              <a:rPr lang="zh-CN" altLang="en-US" sz="1700" dirty="0" smtClean="0"/>
              <a:t>随着捕鲸业的繁荣，聚集在教堂的成员和信仰方式也逐渐多样化，但总体目标还是为即将出航的人们提供心灵上的慰藉，以及返航伤员的救治。</a:t>
            </a:r>
            <a:endParaRPr lang="en-US" altLang="zh-CN" sz="1700" dirty="0" smtClean="0"/>
          </a:p>
          <a:p>
            <a:pPr algn="just"/>
            <a:r>
              <a:rPr lang="zh-CN" altLang="en-US" sz="1700" dirty="0" smtClean="0"/>
              <a:t>而聚集在此地的鲸骨教会，也逐渐承担起了一些远超教会本有的职能。血港工会和某些贵族对此颇有微词，他们认为该</a:t>
            </a:r>
            <a:r>
              <a:rPr lang="zh-CN" altLang="en-US" sz="1700" b="1" dirty="0" smtClean="0"/>
              <a:t>教会尽管不信仰恶神，但其功能性已经到达了结社的地步</a:t>
            </a:r>
            <a:r>
              <a:rPr lang="zh-CN" altLang="en-US" sz="1700" dirty="0" smtClean="0"/>
              <a:t>。</a:t>
            </a:r>
            <a:endParaRPr lang="en-US" altLang="zh-CN" sz="1700" dirty="0" smtClean="0"/>
          </a:p>
        </p:txBody>
      </p:sp>
    </p:spTree>
    <p:extLst>
      <p:ext uri="{BB962C8B-B14F-4D97-AF65-F5344CB8AC3E}">
        <p14:creationId xmlns:p14="http://schemas.microsoft.com/office/powerpoint/2010/main" val="2942775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崖间墓地</a:t>
            </a:r>
            <a:endParaRPr lang="zh-CN" altLang="en-US" sz="3200" b="1" u="sng" dirty="0"/>
          </a:p>
        </p:txBody>
      </p:sp>
      <p:sp>
        <p:nvSpPr>
          <p:cNvPr id="3" name="矩形 2"/>
          <p:cNvSpPr/>
          <p:nvPr/>
        </p:nvSpPr>
        <p:spPr>
          <a:xfrm>
            <a:off x="422450" y="1038184"/>
            <a:ext cx="7507521" cy="5586145"/>
          </a:xfrm>
          <a:prstGeom prst="rect">
            <a:avLst/>
          </a:prstGeom>
        </p:spPr>
        <p:txBody>
          <a:bodyPr wrap="square">
            <a:spAutoFit/>
          </a:bodyPr>
          <a:lstStyle/>
          <a:p>
            <a:pPr algn="just"/>
            <a:r>
              <a:rPr lang="zh-CN" altLang="en-US" sz="1700" dirty="0" smtClean="0"/>
              <a:t>崖间墓地坐落在风暴桎梏教堂后方的突出悬崖处，尽管大多数的居民都葬身在大海之上，但只要能够找回尸体，这里将会是他们最后的安息之地。</a:t>
            </a:r>
            <a:endParaRPr lang="en-US" altLang="zh-CN" sz="1700" dirty="0" smtClean="0"/>
          </a:p>
          <a:p>
            <a:pPr algn="just"/>
            <a:endParaRPr lang="en-US" altLang="zh-CN" sz="1700" dirty="0"/>
          </a:p>
          <a:p>
            <a:pPr algn="just"/>
            <a:r>
              <a:rPr lang="zh-CN" altLang="en-US" sz="1700" dirty="0" smtClean="0"/>
              <a:t>在奥瑞丁 </a:t>
            </a:r>
            <a:r>
              <a:rPr lang="en-US" altLang="zh-CN" sz="1700" dirty="0" smtClean="0"/>
              <a:t>· </a:t>
            </a:r>
            <a:r>
              <a:rPr lang="zh-CN" altLang="en-US" sz="1700" dirty="0" smtClean="0"/>
              <a:t>诺瑟弗德成王的那一夜，这里埋葬了许多当年起义军的遗体。</a:t>
            </a:r>
            <a:endParaRPr lang="en-US" altLang="zh-CN" sz="1700" dirty="0" smtClean="0"/>
          </a:p>
          <a:p>
            <a:pPr algn="just"/>
            <a:r>
              <a:rPr lang="zh-CN" altLang="en-US" sz="1700" dirty="0" smtClean="0"/>
              <a:t>在那一夜后，奥瑞丁获得了很多，同时也失去了很多。</a:t>
            </a:r>
            <a:endParaRPr lang="en-US" altLang="zh-CN" sz="1700" dirty="0" smtClean="0"/>
          </a:p>
          <a:p>
            <a:pPr algn="just"/>
            <a:endParaRPr lang="en-US" altLang="zh-CN" sz="1700" dirty="0" smtClean="0"/>
          </a:p>
          <a:p>
            <a:pPr algn="just"/>
            <a:r>
              <a:rPr lang="zh-CN" altLang="en-US" sz="1700" dirty="0" smtClean="0"/>
              <a:t>此后，他在崖间墓地独居数天，亲手栽植了大量的雾谷铃兰，以此来祭奠这些与他一起奋斗的先驱们。</a:t>
            </a:r>
            <a:endParaRPr lang="en-US" altLang="zh-CN" sz="1700" dirty="0" smtClean="0"/>
          </a:p>
          <a:p>
            <a:pPr algn="just"/>
            <a:r>
              <a:rPr lang="zh-CN" altLang="en-US" sz="1700" dirty="0" smtClean="0"/>
              <a:t>而当奥瑞丁离开拜伦纳斯特，迈向王城，在一场又一场血腥的厮杀后，成为无上的诺瑟弗德王后，他似乎完全转变了。</a:t>
            </a:r>
            <a:endParaRPr lang="en-US" altLang="zh-CN" sz="1700" dirty="0" smtClean="0"/>
          </a:p>
          <a:p>
            <a:pPr algn="just"/>
            <a:endParaRPr lang="en-US" altLang="zh-CN" sz="1700" dirty="0" smtClean="0"/>
          </a:p>
          <a:p>
            <a:pPr algn="just"/>
            <a:r>
              <a:rPr lang="zh-CN" altLang="en-US" sz="1700" b="1" dirty="0" smtClean="0"/>
              <a:t>“孩童时代已经远去，愿我再临之时，雾谷花开。”</a:t>
            </a:r>
            <a:endParaRPr lang="en-US" altLang="zh-CN" sz="1700" b="1" dirty="0"/>
          </a:p>
          <a:p>
            <a:pPr algn="just"/>
            <a:endParaRPr lang="en-US" altLang="zh-CN" sz="1700" dirty="0"/>
          </a:p>
          <a:p>
            <a:pPr algn="just"/>
            <a:r>
              <a:rPr lang="zh-CN" altLang="en-US" sz="1700" dirty="0" smtClean="0"/>
              <a:t>崖间墓地的崖壁处有一幢小木屋，那便是当年奥瑞丁的独居所，那里供奉着目前拜伦纳斯特唯一的恶神灵龛</a:t>
            </a:r>
            <a:r>
              <a:rPr lang="en-US" altLang="zh-CN" sz="1700" dirty="0" smtClean="0"/>
              <a:t>——</a:t>
            </a:r>
            <a:r>
              <a:rPr lang="zh-CN" altLang="en-US" sz="1700" dirty="0" smtClean="0"/>
              <a:t>无形浓雾弥斯提。</a:t>
            </a:r>
            <a:endParaRPr lang="en-US" altLang="zh-CN" sz="1700" dirty="0" smtClean="0"/>
          </a:p>
          <a:p>
            <a:pPr algn="just"/>
            <a:r>
              <a:rPr lang="zh-CN" altLang="en-US" sz="1700" dirty="0" smtClean="0"/>
              <a:t>也许哪怕是向恶神祈求，奥瑞丁 </a:t>
            </a:r>
            <a:r>
              <a:rPr lang="en-US" altLang="zh-CN" sz="1700" dirty="0" smtClean="0"/>
              <a:t>· </a:t>
            </a:r>
            <a:r>
              <a:rPr lang="zh-CN" altLang="en-US" sz="1700" dirty="0" smtClean="0"/>
              <a:t>诺瑟弗德也希望那群战友能够获得永恒的安眠吧。</a:t>
            </a:r>
            <a:endParaRPr lang="en-US" altLang="zh-CN" sz="1700" dirty="0" smtClean="0"/>
          </a:p>
          <a:p>
            <a:pPr algn="just"/>
            <a:endParaRPr lang="en-US" altLang="zh-CN" sz="1700" dirty="0"/>
          </a:p>
          <a:p>
            <a:pPr algn="just"/>
            <a:r>
              <a:rPr lang="zh-CN" altLang="en-US" sz="1700" dirty="0" smtClean="0"/>
              <a:t>啊，那万古的长眠。</a:t>
            </a:r>
            <a:endParaRPr lang="en-US" altLang="zh-CN" sz="1700" dirty="0" smtClean="0"/>
          </a:p>
          <a:p>
            <a:pPr algn="just"/>
            <a:endParaRPr lang="en-US" altLang="zh-CN" sz="1700" dirty="0"/>
          </a:p>
          <a:p>
            <a:pPr algn="just"/>
            <a:endParaRPr lang="en-US" altLang="zh-CN" sz="1700" dirty="0" smtClean="0"/>
          </a:p>
        </p:txBody>
      </p:sp>
    </p:spTree>
    <p:extLst>
      <p:ext uri="{BB962C8B-B14F-4D97-AF65-F5344CB8AC3E}">
        <p14:creationId xmlns:p14="http://schemas.microsoft.com/office/powerpoint/2010/main" val="98518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a:t>血</a:t>
            </a:r>
            <a:r>
              <a:rPr lang="zh-CN" altLang="en-US" sz="3200" b="1" u="sng" dirty="0" smtClean="0"/>
              <a:t>港工厂与沉溺之池</a:t>
            </a:r>
            <a:r>
              <a:rPr lang="en-US" altLang="zh-CN" sz="3200" b="1" u="sng" dirty="0" smtClean="0"/>
              <a:t>     </a:t>
            </a:r>
            <a:endParaRPr lang="zh-CN" altLang="en-US" sz="3200" b="1" u="sng" dirty="0"/>
          </a:p>
        </p:txBody>
      </p:sp>
      <p:sp>
        <p:nvSpPr>
          <p:cNvPr id="3" name="矩形 2"/>
          <p:cNvSpPr/>
          <p:nvPr/>
        </p:nvSpPr>
        <p:spPr>
          <a:xfrm>
            <a:off x="422450" y="1038184"/>
            <a:ext cx="7507521" cy="5062924"/>
          </a:xfrm>
          <a:prstGeom prst="rect">
            <a:avLst/>
          </a:prstGeom>
        </p:spPr>
        <p:txBody>
          <a:bodyPr wrap="square">
            <a:spAutoFit/>
          </a:bodyPr>
          <a:lstStyle/>
          <a:p>
            <a:pPr algn="just"/>
            <a:r>
              <a:rPr lang="zh-CN" altLang="en-US" sz="1700" dirty="0"/>
              <a:t>血</a:t>
            </a:r>
            <a:r>
              <a:rPr lang="zh-CN" altLang="en-US" sz="1700" dirty="0" smtClean="0"/>
              <a:t>港工厂是拜伦纳斯特城内官方认可的唯一鲸鱼捕猎、处理机构，并为此颁发了猎杀许可和相关法律。</a:t>
            </a:r>
            <a:endParaRPr lang="en-US" altLang="zh-CN" sz="1700" dirty="0" smtClean="0"/>
          </a:p>
          <a:p>
            <a:pPr algn="just"/>
            <a:r>
              <a:rPr lang="zh-CN" altLang="en-US" sz="1700" dirty="0" smtClean="0"/>
              <a:t>它最早由诺瑟弗德家族与一众平民成立，即是拜伦纳斯特城邦贸易繁荣的标志，也是诺瑟弗德家族成为皇家象征的第一步。</a:t>
            </a:r>
            <a:endParaRPr lang="en-US" altLang="zh-CN" sz="1700" dirty="0" smtClean="0"/>
          </a:p>
          <a:p>
            <a:pPr algn="just"/>
            <a:endParaRPr lang="en-US" altLang="zh-CN" sz="1700" dirty="0"/>
          </a:p>
          <a:p>
            <a:pPr algn="just"/>
            <a:r>
              <a:rPr lang="zh-CN" altLang="en-US" sz="1700" dirty="0" smtClean="0"/>
              <a:t>血港工厂的建立也伴随血港工会的兴盛，这个工会旨在为工人、水手与捕鲸人谋取合理的利益，这是在旧王高压的税收压力下，民众与诺瑟弗德家不得已而为之的举措。</a:t>
            </a:r>
            <a:endParaRPr lang="en-US" altLang="zh-CN" sz="1700" dirty="0" smtClean="0"/>
          </a:p>
          <a:p>
            <a:pPr algn="just"/>
            <a:r>
              <a:rPr lang="zh-CN" altLang="en-US" sz="1700" dirty="0" smtClean="0"/>
              <a:t>至少，表面上是这样的，但无论怎么说，诺瑟弗德家确实在此获得了家族崛起的第一桶金。也以此为基本盘，掀起了对旧王的起义。</a:t>
            </a:r>
            <a:endParaRPr lang="en-US" altLang="zh-CN" sz="1700" dirty="0" smtClean="0"/>
          </a:p>
          <a:p>
            <a:pPr algn="just"/>
            <a:endParaRPr lang="en-US" altLang="zh-CN" sz="1700" dirty="0"/>
          </a:p>
          <a:p>
            <a:pPr algn="just"/>
            <a:r>
              <a:rPr lang="zh-CN" altLang="en-US" sz="1700" dirty="0" smtClean="0"/>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smtClean="0"/>
          </a:p>
          <a:p>
            <a:pPr algn="just"/>
            <a:r>
              <a:rPr lang="zh-CN" altLang="en-US" sz="1700" dirty="0" smtClean="0"/>
              <a:t>由于巨量的污秽之物十分粘稠，当坑池的大坝为开闸之时，其中的海水就如同沼泽一般，一旦坠入则无法动弹，因此这个坑池被成为沉溺之池。</a:t>
            </a:r>
            <a:endParaRPr lang="en-US" altLang="zh-CN" sz="1700" dirty="0" smtClean="0"/>
          </a:p>
          <a:p>
            <a:pPr algn="just"/>
            <a:endParaRPr lang="en-US" altLang="zh-CN" sz="1700" dirty="0"/>
          </a:p>
          <a:p>
            <a:pPr algn="just"/>
            <a:r>
              <a:rPr lang="zh-CN" altLang="en-US" sz="1700" dirty="0" smtClean="0"/>
              <a:t>沉溺之池并非人工开凿，而是天然形成的。在古老的传说之中，</a:t>
            </a:r>
            <a:r>
              <a:rPr lang="zh-CN" altLang="en-US" sz="1700" b="1" dirty="0" smtClean="0"/>
              <a:t>一颗锈红色的流星坠落此地，轰击开了这块区域</a:t>
            </a:r>
            <a:r>
              <a:rPr lang="zh-CN" altLang="en-US" sz="1700" dirty="0" smtClean="0"/>
              <a:t>，由此形成了这个地理奇观。</a:t>
            </a:r>
            <a:endParaRPr lang="en-US" altLang="zh-CN" sz="1700" dirty="0" smtClean="0"/>
          </a:p>
        </p:txBody>
      </p:sp>
    </p:spTree>
    <p:extLst>
      <p:ext uri="{BB962C8B-B14F-4D97-AF65-F5344CB8AC3E}">
        <p14:creationId xmlns:p14="http://schemas.microsoft.com/office/powerpoint/2010/main" val="1909726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地理与人文</a:t>
            </a:r>
            <a:endParaRPr lang="zh-CN" altLang="en-US" sz="4000" b="1" dirty="0"/>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smtClean="0"/>
              <a:t>      坐落在世界西北方的老旧城市</a:t>
            </a:r>
            <a:r>
              <a:rPr lang="en-US" altLang="zh-CN" sz="2000" dirty="0" smtClean="0"/>
              <a:t>——</a:t>
            </a:r>
            <a:r>
              <a:rPr lang="zh-CN" altLang="en-US" sz="2000" dirty="0" smtClean="0"/>
              <a:t>拜伦纳斯特（</a:t>
            </a:r>
            <a:r>
              <a:rPr lang="en-US" altLang="zh-CN" sz="2000" dirty="0" err="1" smtClean="0"/>
              <a:t>balenaj+ostoj</a:t>
            </a:r>
            <a:r>
              <a:rPr lang="en-US" altLang="zh-CN" sz="2000" dirty="0" smtClean="0"/>
              <a:t>= </a:t>
            </a:r>
            <a:r>
              <a:rPr lang="en-US" altLang="zh-CN" sz="2000" dirty="0" err="1" smtClean="0"/>
              <a:t>Balenastor</a:t>
            </a:r>
            <a:r>
              <a:rPr lang="zh-CN" altLang="en-US" sz="2000" dirty="0" smtClean="0"/>
              <a:t>）坐拥数个岛屿，其海岸线贯穿南北，其海域以盛产鲸鱼而闻名。</a:t>
            </a:r>
            <a:endParaRPr lang="en-US" altLang="zh-CN" sz="2000" dirty="0" smtClean="0"/>
          </a:p>
          <a:p>
            <a:pPr algn="just"/>
            <a:endParaRPr lang="en-US" altLang="zh-CN" sz="2000" dirty="0" smtClean="0"/>
          </a:p>
          <a:p>
            <a:pPr algn="just"/>
            <a:r>
              <a:rPr lang="en-US" altLang="zh-CN" sz="2000" dirty="0"/>
              <a:t> </a:t>
            </a:r>
            <a:r>
              <a:rPr lang="en-US" altLang="zh-CN" sz="2000" dirty="0" smtClean="0"/>
              <a:t>     </a:t>
            </a:r>
            <a:r>
              <a:rPr lang="zh-CN" altLang="en-US" sz="2000" dirty="0" smtClean="0"/>
              <a:t>拜伦纳斯特的海域及其峡湾，每逢春冬就弥漫着大雾。而虚雾海上的成年鲸鱼，因其巡游和繁衍的习性，此时会聚集在拜伦纳斯特的附近的海域。</a:t>
            </a:r>
            <a:endParaRPr lang="en-US" altLang="zh-CN" sz="2000" dirty="0" smtClean="0"/>
          </a:p>
          <a:p>
            <a:pPr algn="just"/>
            <a:r>
              <a:rPr lang="zh-CN" altLang="en-US" sz="2000" dirty="0" smtClean="0"/>
              <a:t>      尽管从古至今</a:t>
            </a:r>
            <a:r>
              <a:rPr lang="zh-CN" altLang="en-US" sz="2000" dirty="0"/>
              <a:t>，</a:t>
            </a:r>
            <a:r>
              <a:rPr lang="zh-CN" altLang="en-US" sz="2000" dirty="0" smtClean="0"/>
              <a:t>大雾之中流传着各种千奇百怪的传说，但是这并不能阻挡捕鲸人们对于猎杀和金币的热情。</a:t>
            </a:r>
            <a:endParaRPr lang="en-US" altLang="zh-CN" sz="2000" dirty="0" smtClean="0"/>
          </a:p>
          <a:p>
            <a:pPr algn="just"/>
            <a:endParaRPr lang="en-US" altLang="zh-CN" sz="2000" dirty="0" smtClean="0"/>
          </a:p>
          <a:p>
            <a:pPr algn="just"/>
            <a:r>
              <a:rPr lang="en-US" altLang="zh-CN" sz="2000" dirty="0" smtClean="0"/>
              <a:t>      </a:t>
            </a:r>
            <a:r>
              <a:rPr lang="zh-CN" altLang="en-US" sz="2000" dirty="0" smtClean="0"/>
              <a:t>随着时代的发展，鲸油成为了工业、战争、平民日常生活的重要能源资源。因此，拜伦纳斯特依靠鲸鱼产物的贸易逐渐繁荣。</a:t>
            </a:r>
            <a:endParaRPr lang="en-US" altLang="zh-CN" sz="2000" dirty="0" smtClean="0"/>
          </a:p>
          <a:p>
            <a:pPr algn="just"/>
            <a:r>
              <a:rPr lang="en-US" altLang="zh-CN" sz="2000" dirty="0"/>
              <a:t> </a:t>
            </a:r>
            <a:r>
              <a:rPr lang="en-US" altLang="zh-CN" sz="2000" dirty="0" smtClean="0"/>
              <a:t>     </a:t>
            </a:r>
            <a:r>
              <a:rPr lang="zh-CN" altLang="en-US" sz="2000" dirty="0" smtClean="0"/>
              <a:t>而鲸骨作为其地区信仰中不可或缺的宗教载体，也有着大量的交易需求。</a:t>
            </a:r>
            <a:endParaRPr lang="en-US" altLang="zh-CN" sz="2000" dirty="0" smtClean="0"/>
          </a:p>
          <a:p>
            <a:pPr algn="just"/>
            <a:r>
              <a:rPr lang="zh-CN" altLang="en-US" sz="2000" dirty="0" smtClean="0"/>
              <a:t>      当潮汐女神，迈过春冬进入秋夏，此时大雾散去，其他王国和城市的商人和旅客便会造访此处，留下金币，带走鲸鱼。</a:t>
            </a:r>
            <a:endParaRPr lang="en-US" altLang="zh-CN" sz="2000" dirty="0" smtClean="0"/>
          </a:p>
        </p:txBody>
      </p:sp>
    </p:spTree>
    <p:extLst>
      <p:ext uri="{BB962C8B-B14F-4D97-AF65-F5344CB8AC3E}">
        <p14:creationId xmlns:p14="http://schemas.microsoft.com/office/powerpoint/2010/main" val="3087978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浸洗大坝与老桥</a:t>
            </a:r>
            <a:endParaRPr lang="zh-CN" altLang="en-US" sz="3200" b="1" u="sng" dirty="0"/>
          </a:p>
        </p:txBody>
      </p:sp>
      <p:sp>
        <p:nvSpPr>
          <p:cNvPr id="3" name="矩形 2"/>
          <p:cNvSpPr/>
          <p:nvPr/>
        </p:nvSpPr>
        <p:spPr>
          <a:xfrm>
            <a:off x="422450" y="1038184"/>
            <a:ext cx="7507521" cy="5847755"/>
          </a:xfrm>
          <a:prstGeom prst="rect">
            <a:avLst/>
          </a:prstGeom>
        </p:spPr>
        <p:txBody>
          <a:bodyPr wrap="square">
            <a:spAutoFit/>
          </a:bodyPr>
          <a:lstStyle/>
          <a:p>
            <a:pPr algn="just"/>
            <a:r>
              <a:rPr lang="zh-CN" altLang="en-US" sz="1700" dirty="0" smtClean="0"/>
              <a:t>浸洗大坝坐落在沉溺之池和大海的分界线上，是工厂区连接外城的唯一通道。而老桥是在大坝之上堆叠构建的商业与居住并行的区域。</a:t>
            </a:r>
            <a:endParaRPr lang="en-US" altLang="zh-CN" sz="1700" dirty="0" smtClean="0"/>
          </a:p>
          <a:p>
            <a:pPr algn="just"/>
            <a:endParaRPr lang="en-US" altLang="zh-CN" sz="1700" dirty="0"/>
          </a:p>
          <a:p>
            <a:pPr algn="just"/>
            <a:r>
              <a:rPr lang="zh-CN" altLang="en-US" sz="1700" dirty="0" smtClean="0"/>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smtClean="0"/>
          </a:p>
          <a:p>
            <a:pPr algn="just"/>
            <a:endParaRPr lang="en-US" altLang="zh-CN" sz="1700" dirty="0"/>
          </a:p>
          <a:p>
            <a:pPr algn="just"/>
            <a:r>
              <a:rPr lang="zh-CN" altLang="en-US" sz="1700" dirty="0" smtClean="0"/>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smtClean="0"/>
          </a:p>
          <a:p>
            <a:pPr algn="just"/>
            <a:endParaRPr lang="en-US" altLang="zh-CN" sz="1700" dirty="0"/>
          </a:p>
          <a:p>
            <a:pPr algn="just"/>
            <a:r>
              <a:rPr lang="zh-CN" altLang="en-US" sz="1700" dirty="0" smtClean="0"/>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smtClean="0"/>
          </a:p>
          <a:p>
            <a:pPr algn="just"/>
            <a:r>
              <a:rPr lang="zh-CN" altLang="en-US" sz="1700" dirty="0" smtClean="0"/>
              <a:t>每当出航结束后，那些工作者们总是会去老街的酒馆和饮食店大快朵颐一番，然后穿过大坝，消失在暗巷的某个小屋内继续工作之后的放纵。</a:t>
            </a:r>
            <a:endParaRPr lang="en-US" altLang="zh-CN" sz="1700" dirty="0" smtClean="0"/>
          </a:p>
          <a:p>
            <a:pPr algn="just"/>
            <a:endParaRPr lang="en-US" altLang="zh-CN" sz="1700" dirty="0"/>
          </a:p>
          <a:p>
            <a:pPr algn="just"/>
            <a:r>
              <a:rPr lang="zh-CN" altLang="en-US" sz="1700" dirty="0" smtClean="0"/>
              <a:t>而老桥和大坝之间的空间，也被各种小摊小贩占用了。每日的清晨和夜晚，老桥之下大坝之上总是充斥着各种充满活力的叫卖声。</a:t>
            </a:r>
            <a:endParaRPr lang="en-US" altLang="zh-CN" sz="1700" dirty="0" smtClean="0"/>
          </a:p>
          <a:p>
            <a:pPr algn="just"/>
            <a:r>
              <a:rPr lang="zh-CN" altLang="en-US" sz="1700" dirty="0" smtClean="0"/>
              <a:t>对于游客来说，这里应该是最能展现拜伦纳斯特民俗风情的地方。</a:t>
            </a:r>
            <a:endParaRPr lang="en-US" altLang="zh-CN" sz="1700" dirty="0" smtClean="0"/>
          </a:p>
          <a:p>
            <a:pPr algn="just"/>
            <a:r>
              <a:rPr lang="zh-CN" altLang="en-US" sz="1700" dirty="0" smtClean="0"/>
              <a:t>尽管，未开闸的沉浸之池的气味并不好闻，但你很难说这不是入乡随俗的一部分。</a:t>
            </a:r>
            <a:endParaRPr lang="en-US" altLang="zh-CN" sz="1700" dirty="0"/>
          </a:p>
        </p:txBody>
      </p:sp>
    </p:spTree>
    <p:extLst>
      <p:ext uri="{BB962C8B-B14F-4D97-AF65-F5344CB8AC3E}">
        <p14:creationId xmlns:p14="http://schemas.microsoft.com/office/powerpoint/2010/main" val="586413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smtClean="0"/>
              <a:t>外城区</a:t>
            </a:r>
            <a:r>
              <a:rPr lang="en-US" altLang="zh-CN" sz="3200" b="1" u="sng" dirty="0" smtClean="0"/>
              <a:t>     </a:t>
            </a:r>
            <a:endParaRPr lang="zh-CN" altLang="en-US" sz="3200" b="1" u="sng" dirty="0"/>
          </a:p>
        </p:txBody>
      </p:sp>
      <p:sp>
        <p:nvSpPr>
          <p:cNvPr id="6" name="矩形 5"/>
          <p:cNvSpPr/>
          <p:nvPr/>
        </p:nvSpPr>
        <p:spPr>
          <a:xfrm>
            <a:off x="396324" y="924973"/>
            <a:ext cx="7507521" cy="5324535"/>
          </a:xfrm>
          <a:prstGeom prst="rect">
            <a:avLst/>
          </a:prstGeom>
        </p:spPr>
        <p:txBody>
          <a:bodyPr wrap="square">
            <a:spAutoFit/>
          </a:bodyPr>
          <a:lstStyle/>
          <a:p>
            <a:pPr algn="just"/>
            <a:r>
              <a:rPr lang="zh-CN" altLang="en-US" sz="1700" dirty="0"/>
              <a:t>当</a:t>
            </a:r>
            <a:r>
              <a:rPr lang="zh-CN" altLang="en-US" sz="1700" dirty="0" smtClean="0"/>
              <a:t>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smtClean="0"/>
          </a:p>
          <a:p>
            <a:pPr algn="just"/>
            <a:r>
              <a:rPr lang="zh-CN" altLang="en-US" sz="1700" dirty="0" smtClean="0"/>
              <a:t>至少，外城区的居民是这么认为的。</a:t>
            </a:r>
            <a:endParaRPr lang="en-US" altLang="zh-CN" sz="1700" dirty="0" smtClean="0"/>
          </a:p>
          <a:p>
            <a:pPr algn="just"/>
            <a:endParaRPr lang="en-US" altLang="zh-CN" sz="1700" dirty="0" smtClean="0"/>
          </a:p>
          <a:p>
            <a:pPr algn="just"/>
            <a:r>
              <a:rPr lang="zh-CN" altLang="en-US" sz="1700" dirty="0" smtClean="0"/>
              <a:t>在旧王室时代，外城区才是真正的市中心，而不是平民的市中心。当时的市政厅正坐落于此，而周边是当时的市政广场。</a:t>
            </a:r>
            <a:endParaRPr lang="en-US" altLang="zh-CN" sz="1700" dirty="0" smtClean="0"/>
          </a:p>
          <a:p>
            <a:pPr algn="just"/>
            <a:endParaRPr lang="en-US" altLang="zh-CN" sz="1700" dirty="0"/>
          </a:p>
          <a:p>
            <a:pPr algn="just"/>
            <a:r>
              <a:rPr lang="zh-CN" altLang="en-US" sz="1700" dirty="0" smtClean="0"/>
              <a:t>在那场象征反抗的绯红之夜结束之后，象征旧王权力的市政厅被焚毁，在那冰冷倾颓的废墟之上，民众用鲸骨建立起了象征欢乐的史东瑞里克酒馆，而诺瑟弗德家族登上了王座。</a:t>
            </a:r>
            <a:endParaRPr lang="en-US" altLang="zh-CN" sz="1700" dirty="0"/>
          </a:p>
          <a:p>
            <a:pPr algn="just"/>
            <a:r>
              <a:rPr lang="zh-CN" altLang="en-US" sz="1700" dirty="0" smtClean="0"/>
              <a:t>从此原本的中心城区变为了平民的居所。</a:t>
            </a:r>
            <a:endParaRPr lang="en-US" altLang="zh-CN" sz="1700" dirty="0"/>
          </a:p>
          <a:p>
            <a:pPr algn="just"/>
            <a:endParaRPr lang="en-US" altLang="zh-CN" sz="1700" dirty="0" smtClean="0"/>
          </a:p>
          <a:p>
            <a:pPr algn="just"/>
            <a:r>
              <a:rPr lang="zh-CN" altLang="en-US" sz="1700" dirty="0" smtClean="0"/>
              <a:t>所谓反抗的骄傲在外城区的处处都遗留着痕迹，而那些成功者们，却在时代的间隙中悄无声息地迁移进了拜伦纳斯特内城。</a:t>
            </a:r>
            <a:endParaRPr lang="en-US" altLang="zh-CN" sz="1700" dirty="0" smtClean="0"/>
          </a:p>
          <a:p>
            <a:pPr algn="just"/>
            <a:endParaRPr lang="en-US" altLang="zh-CN" sz="1700" dirty="0" smtClean="0"/>
          </a:p>
          <a:p>
            <a:pPr algn="just"/>
            <a:r>
              <a:rPr lang="zh-CN" altLang="en-US" sz="1700" b="1" dirty="0"/>
              <a:t>虽</a:t>
            </a:r>
            <a:r>
              <a:rPr lang="zh-CN" altLang="en-US" sz="1700" b="1" dirty="0" smtClean="0"/>
              <a:t>非无人察觉，但不可言说。</a:t>
            </a:r>
            <a:endParaRPr lang="en-US" altLang="zh-CN" sz="1700" b="1" dirty="0" smtClean="0"/>
          </a:p>
          <a:p>
            <a:pPr algn="just"/>
            <a:r>
              <a:rPr lang="zh-CN" altLang="en-US" sz="1700" b="1" dirty="0" smtClean="0"/>
              <a:t>阶级从未消弭，无论是人与人，还是神与人。</a:t>
            </a:r>
            <a:endParaRPr lang="en-US" altLang="zh-CN" sz="1700" b="1" dirty="0" smtClean="0"/>
          </a:p>
          <a:p>
            <a:pPr algn="just"/>
            <a:endParaRPr lang="en-US" altLang="zh-CN" sz="1700" dirty="0"/>
          </a:p>
        </p:txBody>
      </p:sp>
    </p:spTree>
    <p:extLst>
      <p:ext uri="{BB962C8B-B14F-4D97-AF65-F5344CB8AC3E}">
        <p14:creationId xmlns:p14="http://schemas.microsoft.com/office/powerpoint/2010/main" val="1773831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503085" y="-10248"/>
            <a:ext cx="677108" cy="3115596"/>
          </a:xfrm>
          <a:prstGeom prst="rect">
            <a:avLst/>
          </a:prstGeom>
        </p:spPr>
        <p:txBody>
          <a:bodyPr vert="eaVert" wrap="none">
            <a:spAutoFit/>
          </a:bodyPr>
          <a:lstStyle/>
          <a:p>
            <a:r>
              <a:rPr lang="zh-CN" altLang="en-US" sz="3200" b="1" u="sng" dirty="0" smtClean="0"/>
              <a:t>外城区平面图</a:t>
            </a:r>
            <a:r>
              <a:rPr lang="en-US" altLang="zh-CN" sz="3200" b="1" u="sng" dirty="0" smtClean="0"/>
              <a:t>     </a:t>
            </a:r>
            <a:endParaRPr lang="zh-CN" altLang="en-US" sz="3200" b="1" u="sng" dirty="0"/>
          </a:p>
        </p:txBody>
      </p:sp>
      <p:sp>
        <p:nvSpPr>
          <p:cNvPr id="14" name="矩形 13"/>
          <p:cNvSpPr/>
          <p:nvPr/>
        </p:nvSpPr>
        <p:spPr>
          <a:xfrm>
            <a:off x="2362743" y="2664013"/>
            <a:ext cx="1994535" cy="400110"/>
          </a:xfrm>
          <a:prstGeom prst="rect">
            <a:avLst/>
          </a:prstGeom>
        </p:spPr>
        <p:txBody>
          <a:bodyPr wrap="square">
            <a:spAutoFit/>
          </a:bodyPr>
          <a:lstStyle/>
          <a:p>
            <a:pPr algn="ctr"/>
            <a:r>
              <a:rPr lang="zh-CN" altLang="en-US" sz="2000" b="1" dirty="0">
                <a:solidFill>
                  <a:schemeClr val="bg1"/>
                </a:solidFill>
              </a:rPr>
              <a:t>瑟内斯特</a:t>
            </a:r>
            <a:r>
              <a:rPr lang="zh-CN" altLang="en-US" sz="2000" b="1" dirty="0" smtClean="0">
                <a:solidFill>
                  <a:schemeClr val="bg1"/>
                </a:solidFill>
              </a:rPr>
              <a:t>监视塔</a:t>
            </a:r>
            <a:endParaRPr lang="zh-CN" altLang="en-US" sz="2000" b="1" dirty="0">
              <a:solidFill>
                <a:schemeClr val="bg1"/>
              </a:solidFill>
            </a:endParaRP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smtClean="0">
                <a:solidFill>
                  <a:schemeClr val="bg1"/>
                </a:solidFill>
              </a:rPr>
              <a:t>德克斯特监视塔</a:t>
            </a:r>
            <a:endParaRPr lang="zh-CN" altLang="en-US" sz="2000" b="1" dirty="0">
              <a:solidFill>
                <a:schemeClr val="bg1"/>
              </a:solidFill>
            </a:endParaRP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smtClean="0">
                <a:solidFill>
                  <a:schemeClr val="bg1"/>
                </a:solidFill>
              </a:rPr>
              <a:t>回响大桥</a:t>
            </a:r>
            <a:endParaRPr lang="zh-CN" altLang="en-US" sz="2000" b="1" dirty="0">
              <a:solidFill>
                <a:schemeClr val="bg1"/>
              </a:solidFill>
            </a:endParaRP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a:t>
            </a:r>
            <a:r>
              <a:rPr lang="zh-CN" altLang="en-US" sz="2000" b="1" dirty="0" smtClean="0"/>
              <a:t>景广场</a:t>
            </a:r>
            <a:endParaRPr lang="zh-CN" altLang="en-US" sz="2000" b="1" dirty="0"/>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smtClean="0">
                <a:solidFill>
                  <a:schemeClr val="bg1"/>
                </a:solidFill>
              </a:rPr>
              <a:t>灰烬大门</a:t>
            </a:r>
            <a:endParaRPr lang="zh-CN" altLang="en-US" sz="2000" b="1" dirty="0">
              <a:solidFill>
                <a:schemeClr val="bg1"/>
              </a:solidFill>
            </a:endParaRP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a:t>
            </a:r>
            <a:r>
              <a:rPr lang="zh-CN" altLang="en-US" sz="2000" b="1" dirty="0" smtClean="0">
                <a:solidFill>
                  <a:schemeClr val="bg1"/>
                </a:solidFill>
              </a:rPr>
              <a:t>勾行刑场</a:t>
            </a:r>
            <a:endParaRPr lang="zh-CN" altLang="en-US" sz="2000" b="1" dirty="0">
              <a:solidFill>
                <a:schemeClr val="bg1"/>
              </a:solidFill>
            </a:endParaRP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smtClean="0">
                <a:solidFill>
                  <a:schemeClr val="bg1"/>
                </a:solidFill>
              </a:rPr>
              <a:t>安息小教堂</a:t>
            </a:r>
            <a:endParaRPr lang="zh-CN" altLang="en-US" sz="2000" b="1" dirty="0">
              <a:solidFill>
                <a:schemeClr val="bg1"/>
              </a:solidFill>
            </a:endParaRP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smtClean="0">
                <a:solidFill>
                  <a:schemeClr val="bg1"/>
                </a:solidFill>
              </a:rPr>
              <a:t>余烬酒馆</a:t>
            </a:r>
            <a:endParaRPr lang="zh-CN" altLang="en-US" sz="2000" b="1" dirty="0">
              <a:solidFill>
                <a:schemeClr val="bg1"/>
              </a:solidFill>
            </a:endParaRP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smtClean="0"/>
              <a:t>暗巷</a:t>
            </a:r>
            <a:endParaRPr lang="zh-CN" altLang="en-US" sz="2000" b="1" dirty="0"/>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smtClean="0">
                <a:solidFill>
                  <a:schemeClr val="bg1"/>
                </a:solidFill>
              </a:rPr>
              <a:t>罪人渊</a:t>
            </a:r>
            <a:endParaRPr lang="zh-CN" altLang="en-US" sz="2000" b="1" dirty="0">
              <a:solidFill>
                <a:schemeClr val="bg1"/>
              </a:solidFill>
            </a:endParaRPr>
          </a:p>
        </p:txBody>
      </p:sp>
    </p:spTree>
    <p:extLst>
      <p:ext uri="{BB962C8B-B14F-4D97-AF65-F5344CB8AC3E}">
        <p14:creationId xmlns:p14="http://schemas.microsoft.com/office/powerpoint/2010/main" val="2460138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a:t>余烬</a:t>
            </a:r>
            <a:r>
              <a:rPr lang="zh-CN" altLang="en-US" sz="3200" b="1" u="sng" dirty="0" smtClean="0"/>
              <a:t>酒馆</a:t>
            </a:r>
            <a:r>
              <a:rPr lang="en-US" altLang="zh-CN" sz="3200" b="1" u="sng" dirty="0" smtClean="0"/>
              <a:t>    </a:t>
            </a:r>
            <a:endParaRPr lang="zh-CN" altLang="en-US" sz="3200" b="1" u="sng" dirty="0"/>
          </a:p>
        </p:txBody>
      </p:sp>
      <p:sp>
        <p:nvSpPr>
          <p:cNvPr id="6" name="矩形 5"/>
          <p:cNvSpPr/>
          <p:nvPr/>
        </p:nvSpPr>
        <p:spPr>
          <a:xfrm>
            <a:off x="396324" y="924973"/>
            <a:ext cx="7507521" cy="1661993"/>
          </a:xfrm>
          <a:prstGeom prst="rect">
            <a:avLst/>
          </a:prstGeom>
        </p:spPr>
        <p:txBody>
          <a:bodyPr wrap="square">
            <a:spAutoFit/>
          </a:bodyPr>
          <a:lstStyle/>
          <a:p>
            <a:pPr algn="just"/>
            <a:r>
              <a:rPr lang="zh-CN" altLang="en-US" sz="1700" dirty="0"/>
              <a:t>余烬</a:t>
            </a:r>
            <a:r>
              <a:rPr lang="zh-CN" altLang="en-US" sz="1700" dirty="0" smtClean="0"/>
              <a:t>酒馆兴起于绯红之夜后，诺瑟弗德王奥瑞丁与众人在旧市政厅的废墟之上开怀畅饮。随后，一众反叛者在此建立了余烬酒馆的雏形，其意为反叛之火燃烧之后的灰烬。</a:t>
            </a:r>
            <a:endParaRPr lang="en-US" altLang="zh-CN" sz="1700" dirty="0" smtClean="0"/>
          </a:p>
          <a:p>
            <a:pPr algn="just"/>
            <a:endParaRPr lang="en-US" altLang="zh-CN" sz="1700" dirty="0" smtClean="0"/>
          </a:p>
          <a:p>
            <a:pPr algn="just"/>
            <a:endParaRPr lang="en-US" altLang="zh-CN" sz="1700" dirty="0"/>
          </a:p>
          <a:p>
            <a:pPr algn="just"/>
            <a:endParaRPr lang="en-US" altLang="zh-CN" sz="1700" dirty="0" smtClean="0"/>
          </a:p>
        </p:txBody>
      </p:sp>
    </p:spTree>
    <p:extLst>
      <p:ext uri="{BB962C8B-B14F-4D97-AF65-F5344CB8AC3E}">
        <p14:creationId xmlns:p14="http://schemas.microsoft.com/office/powerpoint/2010/main" val="524890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a:t>肉</a:t>
            </a:r>
            <a:r>
              <a:rPr lang="zh-CN" altLang="en-US" sz="3200" b="1" u="sng" dirty="0" smtClean="0"/>
              <a:t>勾行刑场</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25728241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579826"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罪人渊</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1246249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169457"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暗巷</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36687793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5682966"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监视塔、灰烬大门</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1873897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9622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461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历法</a:t>
            </a:r>
            <a:endParaRPr lang="zh-CN" altLang="en-US" sz="4000" b="1" dirty="0"/>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smtClean="0"/>
              <a:t>一月 </a:t>
            </a:r>
            <a:r>
              <a:rPr lang="en-US" altLang="zh-CN" sz="1600" dirty="0" smtClean="0"/>
              <a:t>——</a:t>
            </a:r>
          </a:p>
          <a:p>
            <a:pPr algn="just"/>
            <a:endParaRPr lang="en-US" altLang="zh-CN" sz="1600" dirty="0" smtClean="0"/>
          </a:p>
          <a:p>
            <a:pPr algn="just"/>
            <a:r>
              <a:rPr lang="zh-CN" altLang="en-US" sz="1600" dirty="0" smtClean="0"/>
              <a:t>二月 </a:t>
            </a:r>
            <a:r>
              <a:rPr lang="en-US" altLang="zh-CN" sz="1600" dirty="0" smtClean="0"/>
              <a:t>——</a:t>
            </a:r>
          </a:p>
          <a:p>
            <a:pPr algn="just"/>
            <a:endParaRPr lang="en-US" altLang="zh-CN" sz="1600" dirty="0" smtClean="0"/>
          </a:p>
          <a:p>
            <a:pPr algn="just"/>
            <a:r>
              <a:rPr lang="zh-CN" altLang="en-US" sz="1600" dirty="0" smtClean="0"/>
              <a:t>三月 </a:t>
            </a:r>
            <a:r>
              <a:rPr lang="en-US" altLang="zh-CN" sz="1600" dirty="0" smtClean="0"/>
              <a:t>——</a:t>
            </a:r>
          </a:p>
          <a:p>
            <a:pPr algn="just"/>
            <a:endParaRPr lang="en-US" altLang="zh-CN" sz="1600" dirty="0" smtClean="0"/>
          </a:p>
          <a:p>
            <a:pPr algn="just"/>
            <a:r>
              <a:rPr lang="zh-CN" altLang="en-US" sz="1600" dirty="0" smtClean="0"/>
              <a:t>四月 </a:t>
            </a:r>
            <a:r>
              <a:rPr lang="en-US" altLang="zh-CN" sz="1600" dirty="0" smtClean="0"/>
              <a:t>——</a:t>
            </a:r>
          </a:p>
          <a:p>
            <a:pPr algn="just"/>
            <a:endParaRPr lang="en-US" altLang="zh-CN" sz="1600" dirty="0" smtClean="0"/>
          </a:p>
          <a:p>
            <a:pPr algn="just"/>
            <a:r>
              <a:rPr lang="zh-CN" altLang="en-US" sz="1600" dirty="0" smtClean="0"/>
              <a:t>五月 </a:t>
            </a:r>
            <a:r>
              <a:rPr lang="en-US" altLang="zh-CN" sz="1600" dirty="0" smtClean="0"/>
              <a:t>——</a:t>
            </a:r>
          </a:p>
          <a:p>
            <a:pPr algn="just"/>
            <a:r>
              <a:rPr lang="en-US" altLang="zh-CN" sz="1600" dirty="0" smtClean="0"/>
              <a:t> </a:t>
            </a:r>
          </a:p>
          <a:p>
            <a:pPr algn="just"/>
            <a:r>
              <a:rPr lang="zh-CN" altLang="en-US" sz="1600" dirty="0" smtClean="0"/>
              <a:t>六月 </a:t>
            </a:r>
            <a:r>
              <a:rPr lang="en-US" altLang="zh-CN" sz="1600" dirty="0" smtClean="0"/>
              <a:t>—— </a:t>
            </a:r>
          </a:p>
          <a:p>
            <a:pPr algn="just"/>
            <a:endParaRPr lang="en-US" altLang="zh-CN" sz="1600" dirty="0" smtClean="0"/>
          </a:p>
          <a:p>
            <a:pPr algn="just"/>
            <a:r>
              <a:rPr lang="zh-CN" altLang="en-US" sz="1600" dirty="0" smtClean="0"/>
              <a:t>七月 </a:t>
            </a:r>
            <a:r>
              <a:rPr lang="en-US" altLang="zh-CN" sz="1600" dirty="0" smtClean="0"/>
              <a:t>——</a:t>
            </a:r>
          </a:p>
          <a:p>
            <a:pPr algn="just"/>
            <a:endParaRPr lang="en-US" altLang="zh-CN" sz="1600" dirty="0" smtClean="0"/>
          </a:p>
          <a:p>
            <a:pPr algn="just"/>
            <a:r>
              <a:rPr lang="zh-CN" altLang="en-US" sz="1600" dirty="0" smtClean="0"/>
              <a:t>八月 </a:t>
            </a:r>
            <a:r>
              <a:rPr lang="en-US" altLang="zh-CN" sz="1600" dirty="0" smtClean="0"/>
              <a:t>——</a:t>
            </a:r>
          </a:p>
          <a:p>
            <a:pPr algn="just"/>
            <a:endParaRPr lang="en-US" altLang="zh-CN" sz="1600" dirty="0" smtClean="0"/>
          </a:p>
          <a:p>
            <a:pPr algn="just"/>
            <a:r>
              <a:rPr lang="zh-CN" altLang="en-US" sz="1600" dirty="0" smtClean="0"/>
              <a:t>九月 </a:t>
            </a:r>
            <a:r>
              <a:rPr lang="en-US" altLang="zh-CN" sz="1600" dirty="0" smtClean="0"/>
              <a:t>——</a:t>
            </a:r>
          </a:p>
          <a:p>
            <a:pPr algn="just"/>
            <a:endParaRPr lang="en-US" altLang="zh-CN" sz="1600" dirty="0" smtClean="0"/>
          </a:p>
          <a:p>
            <a:pPr algn="just"/>
            <a:r>
              <a:rPr lang="zh-CN" altLang="en-US" sz="1600" dirty="0" smtClean="0"/>
              <a:t>十月 </a:t>
            </a:r>
            <a:r>
              <a:rPr lang="en-US" altLang="zh-CN" sz="1600" dirty="0" smtClean="0"/>
              <a:t>——</a:t>
            </a:r>
          </a:p>
          <a:p>
            <a:pPr algn="just"/>
            <a:endParaRPr lang="en-US" altLang="zh-CN" sz="1600" dirty="0" smtClean="0"/>
          </a:p>
          <a:p>
            <a:pPr algn="just"/>
            <a:r>
              <a:rPr lang="zh-CN" altLang="en-US" sz="1600" dirty="0" smtClean="0"/>
              <a:t>十一月 </a:t>
            </a:r>
            <a:r>
              <a:rPr lang="en-US" altLang="zh-CN" sz="1600" dirty="0" smtClean="0"/>
              <a:t>——</a:t>
            </a:r>
          </a:p>
          <a:p>
            <a:pPr algn="just"/>
            <a:endParaRPr lang="en-US" altLang="zh-CN" sz="1600" dirty="0" smtClean="0"/>
          </a:p>
          <a:p>
            <a:pPr algn="just"/>
            <a:r>
              <a:rPr lang="zh-CN" altLang="en-US" sz="1600" dirty="0"/>
              <a:t>十二月</a:t>
            </a:r>
            <a:r>
              <a:rPr lang="en-US" altLang="zh-CN" sz="1600" dirty="0" smtClean="0"/>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smtClean="0"/>
              <a:t>寒骨之月：处于一年之内最为寒冷的一个月，人们往往开始食用一些腌制食品</a:t>
            </a:r>
            <a:endParaRPr lang="en-US" altLang="zh-CN" sz="1600" dirty="0" smtClean="0"/>
          </a:p>
          <a:p>
            <a:endParaRPr lang="en-US" altLang="zh-CN" sz="1600" dirty="0" smtClean="0"/>
          </a:p>
          <a:p>
            <a:r>
              <a:rPr lang="zh-CN" altLang="en-US" sz="1600" dirty="0" smtClean="0"/>
              <a:t>水</a:t>
            </a:r>
            <a:r>
              <a:rPr lang="zh-CN" altLang="en-US" sz="1600" dirty="0"/>
              <a:t>溢之</a:t>
            </a:r>
            <a:r>
              <a:rPr lang="zh-CN" altLang="en-US" sz="1600" dirty="0" smtClean="0"/>
              <a:t>月：寒冷稍退，雨季开始，少部分农民开始种植</a:t>
            </a:r>
            <a:endParaRPr lang="en-US" altLang="zh-CN" sz="1600" dirty="0" smtClean="0"/>
          </a:p>
          <a:p>
            <a:endParaRPr lang="en-US" altLang="zh-CN" sz="1600" dirty="0" smtClean="0"/>
          </a:p>
          <a:p>
            <a:r>
              <a:rPr lang="zh-CN" altLang="en-US" sz="1600" dirty="0"/>
              <a:t>苏生之</a:t>
            </a:r>
            <a:r>
              <a:rPr lang="zh-CN" altLang="en-US" sz="1600" dirty="0" smtClean="0"/>
              <a:t>月：大地苏生，新芽诞生，雷文海姆大学的春季入学和毕业开始</a:t>
            </a:r>
            <a:endParaRPr lang="en-US" altLang="zh-CN" sz="1600" dirty="0" smtClean="0"/>
          </a:p>
          <a:p>
            <a:endParaRPr lang="en-US" altLang="zh-CN" sz="1600" dirty="0" smtClean="0"/>
          </a:p>
          <a:p>
            <a:r>
              <a:rPr lang="zh-CN" altLang="en-US" sz="1600" dirty="0"/>
              <a:t>醉意之</a:t>
            </a:r>
            <a:r>
              <a:rPr lang="zh-CN" altLang="en-US" sz="1600" dirty="0" smtClean="0"/>
              <a:t>月：人们开始酿酒，此时的气温最为适宜，同时他们也开始准备出航的事宜</a:t>
            </a:r>
            <a:endParaRPr lang="en-US" altLang="zh-CN" sz="1600" dirty="0" smtClean="0"/>
          </a:p>
          <a:p>
            <a:endParaRPr lang="en-US" altLang="zh-CN" sz="1600" dirty="0" smtClean="0"/>
          </a:p>
          <a:p>
            <a:r>
              <a:rPr lang="zh-CN" altLang="en-US" sz="1600" dirty="0" smtClean="0"/>
              <a:t>地青</a:t>
            </a:r>
            <a:r>
              <a:rPr lang="zh-CN" altLang="en-US" sz="1600" dirty="0"/>
              <a:t>之</a:t>
            </a:r>
            <a:r>
              <a:rPr lang="zh-CN" altLang="en-US" sz="1600" dirty="0" smtClean="0"/>
              <a:t>月：最为完美的捕鲸时节，此时在</a:t>
            </a:r>
            <a:r>
              <a:rPr lang="zh-CN" altLang="en-US" sz="1600" dirty="0" smtClean="0"/>
              <a:t>近海即可</a:t>
            </a:r>
            <a:r>
              <a:rPr lang="zh-CN" altLang="en-US" sz="1600" dirty="0" smtClean="0"/>
              <a:t>捕捉到洄游的鲸鱼，风暴祭祀在这个月举行</a:t>
            </a:r>
            <a:endParaRPr lang="en-US" altLang="zh-CN" sz="1600" dirty="0" smtClean="0"/>
          </a:p>
          <a:p>
            <a:endParaRPr lang="en-US" altLang="zh-CN" sz="1600" dirty="0" smtClean="0"/>
          </a:p>
          <a:p>
            <a:r>
              <a:rPr lang="zh-CN" altLang="en-US" sz="1600" dirty="0"/>
              <a:t>泛</a:t>
            </a:r>
            <a:r>
              <a:rPr lang="zh-CN" altLang="en-US" sz="1600" dirty="0" smtClean="0"/>
              <a:t>华之月：交易与旅行时节，此时商人和旅客会来到拜伦纳斯特，同时进行第一次交易</a:t>
            </a:r>
            <a:endParaRPr lang="en-US" altLang="zh-CN" sz="1600" dirty="0" smtClean="0"/>
          </a:p>
          <a:p>
            <a:endParaRPr lang="en-US" altLang="zh-CN" sz="1600" dirty="0" smtClean="0"/>
          </a:p>
          <a:p>
            <a:r>
              <a:rPr lang="zh-CN" altLang="en-US" sz="1600" dirty="0" smtClean="0"/>
              <a:t>虫鸣</a:t>
            </a:r>
            <a:r>
              <a:rPr lang="zh-CN" altLang="en-US" sz="1600" dirty="0"/>
              <a:t>之</a:t>
            </a:r>
            <a:r>
              <a:rPr lang="zh-CN" altLang="en-US" sz="1600" dirty="0" smtClean="0"/>
              <a:t>月：第二个适宜的捕鲸时节，此时捕捉的往往是第一批离港的鲸鱼，需要略微远航</a:t>
            </a:r>
            <a:endParaRPr lang="en-US" altLang="zh-CN" sz="1600" dirty="0" smtClean="0"/>
          </a:p>
          <a:p>
            <a:endParaRPr lang="en-US" altLang="zh-CN" sz="1600" dirty="0" smtClean="0"/>
          </a:p>
          <a:p>
            <a:r>
              <a:rPr lang="zh-CN" altLang="en-US" sz="1600" dirty="0" smtClean="0"/>
              <a:t>焚香之月：拜伦纳斯特的芙蕾雅祭祀在此时，也是孩子们的成人季，同时也是远航捕鲸的机会</a:t>
            </a:r>
            <a:endParaRPr lang="en-US" altLang="zh-CN" sz="1600" dirty="0" smtClean="0"/>
          </a:p>
          <a:p>
            <a:endParaRPr lang="en-US" altLang="zh-CN" sz="1600" dirty="0" smtClean="0"/>
          </a:p>
          <a:p>
            <a:r>
              <a:rPr lang="zh-CN" altLang="en-US" sz="1600" dirty="0" smtClean="0"/>
              <a:t>初白之月：商人们和贸易船离开拜伦纳斯特的时节，雷文海姆大学秋季入学和毕业的开始</a:t>
            </a:r>
            <a:endParaRPr lang="en-US" altLang="zh-CN" sz="1600" dirty="0" smtClean="0"/>
          </a:p>
          <a:p>
            <a:endParaRPr lang="en-US" altLang="zh-CN" sz="1600" dirty="0" smtClean="0"/>
          </a:p>
          <a:p>
            <a:r>
              <a:rPr lang="zh-CN" altLang="en-US" sz="1600" dirty="0" smtClean="0"/>
              <a:t>雾弥之月：大海和峡湾开始弥漫浓雾的时节，所有人停止出港</a:t>
            </a:r>
            <a:endParaRPr lang="en-US" altLang="zh-CN" sz="1600" dirty="0" smtClean="0"/>
          </a:p>
          <a:p>
            <a:endParaRPr lang="en-US" altLang="zh-CN" sz="1600" dirty="0" smtClean="0"/>
          </a:p>
          <a:p>
            <a:r>
              <a:rPr lang="en-US" altLang="zh-CN" sz="1600" dirty="0" smtClean="0"/>
              <a:t>    </a:t>
            </a:r>
            <a:r>
              <a:rPr lang="zh-CN" altLang="en-US" sz="1600" dirty="0" smtClean="0"/>
              <a:t>归乡之月：准备过冬，</a:t>
            </a:r>
            <a:r>
              <a:rPr lang="zh-CN" altLang="en-US" sz="1600" dirty="0" smtClean="0"/>
              <a:t>市民开始往往通过四月的烈酒来和一年以来的积攒过冬</a:t>
            </a:r>
            <a:endParaRPr lang="en-US" altLang="zh-CN" sz="1600" dirty="0" smtClean="0"/>
          </a:p>
          <a:p>
            <a:endParaRPr lang="en-US" altLang="zh-CN" sz="1600" dirty="0" smtClean="0"/>
          </a:p>
          <a:p>
            <a:r>
              <a:rPr lang="en-US" altLang="zh-CN" sz="1600" dirty="0" smtClean="0"/>
              <a:t>    </a:t>
            </a:r>
            <a:r>
              <a:rPr lang="zh-CN" altLang="en-US" sz="1600" dirty="0" smtClean="0"/>
              <a:t>长夜之月：白天只剩下</a:t>
            </a:r>
            <a:r>
              <a:rPr lang="en-US" altLang="zh-CN" sz="1600" dirty="0" smtClean="0"/>
              <a:t>6</a:t>
            </a:r>
            <a:r>
              <a:rPr lang="zh-CN" altLang="en-US" sz="1600" dirty="0" smtClean="0"/>
              <a:t>个小时了，</a:t>
            </a:r>
            <a:r>
              <a:rPr lang="zh-CN" altLang="en-US" sz="1600" dirty="0"/>
              <a:t>极夜</a:t>
            </a:r>
            <a:r>
              <a:rPr lang="zh-CN" altLang="en-US" sz="1600" dirty="0" smtClean="0"/>
              <a:t>节会在这个时期举行，峡湾在这个时节偶现极光</a:t>
            </a:r>
            <a:endParaRPr lang="zh-CN" altLang="en-US" sz="1600" dirty="0"/>
          </a:p>
        </p:txBody>
      </p:sp>
    </p:spTree>
    <p:extLst>
      <p:ext uri="{BB962C8B-B14F-4D97-AF65-F5344CB8AC3E}">
        <p14:creationId xmlns:p14="http://schemas.microsoft.com/office/powerpoint/2010/main" val="25815535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008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2206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498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83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smtClean="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186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smtClean="0"/>
              <a:t>拜伦纳斯特</a:t>
            </a:r>
            <a:r>
              <a:rPr lang="zh-CN" altLang="en-US" dirty="0"/>
              <a:t>是一个</a:t>
            </a:r>
            <a:r>
              <a:rPr lang="zh-CN" altLang="en-US" dirty="0" smtClean="0"/>
              <a:t>君主立宪国家体制内的重要贸易城市，其城内保有着多方势力。</a:t>
            </a:r>
            <a:endParaRPr lang="en-US" altLang="zh-CN" dirty="0" smtClean="0"/>
          </a:p>
          <a:p>
            <a:pPr algn="just"/>
            <a:r>
              <a:rPr lang="zh-CN" altLang="en-US" dirty="0" smtClean="0"/>
              <a:t>由于其经济和政治上的重要性，其势力分布可以视为国家的缩影。</a:t>
            </a:r>
            <a:endParaRPr lang="en-US" altLang="zh-CN" dirty="0" smtClean="0"/>
          </a:p>
          <a:p>
            <a:pPr algn="just"/>
            <a:endParaRPr lang="en-US" altLang="zh-CN" dirty="0" smtClean="0"/>
          </a:p>
          <a:p>
            <a:pPr algn="just"/>
            <a:endParaRPr lang="en-US" altLang="zh-CN" dirty="0"/>
          </a:p>
          <a:p>
            <a:pPr marL="342900" indent="-342900" algn="just">
              <a:buAutoNum type="arabicPeriod"/>
            </a:pPr>
            <a:r>
              <a:rPr lang="zh-CN" altLang="en-US" dirty="0" smtClean="0"/>
              <a:t>代表</a:t>
            </a:r>
            <a:r>
              <a:rPr lang="zh-CN" altLang="en-US" dirty="0"/>
              <a:t>皇家</a:t>
            </a:r>
            <a:r>
              <a:rPr lang="zh-CN" altLang="en-US" dirty="0" smtClean="0"/>
              <a:t>的</a:t>
            </a:r>
            <a:r>
              <a:rPr lang="zh-CN" altLang="en-US" b="1" dirty="0" smtClean="0"/>
              <a:t>诺瑟弗德王室（</a:t>
            </a:r>
            <a:r>
              <a:rPr lang="en-US" altLang="zh-CN" b="1" dirty="0" err="1" smtClean="0"/>
              <a:t>NorthFjord</a:t>
            </a:r>
            <a:r>
              <a:rPr lang="zh-CN" altLang="en-US" b="1" dirty="0" smtClean="0"/>
              <a:t>）</a:t>
            </a:r>
            <a:r>
              <a:rPr lang="zh-CN" altLang="en-US" dirty="0" smtClean="0"/>
              <a:t>，徽记为雾谷铃兰，掌管市政厅，位于内城。</a:t>
            </a:r>
            <a:endParaRPr lang="en-US" altLang="zh-CN" dirty="0" smtClean="0"/>
          </a:p>
          <a:p>
            <a:pPr marL="342900" indent="-342900" algn="just">
              <a:buAutoNum type="arabicPeriod"/>
            </a:pPr>
            <a:r>
              <a:rPr lang="zh-CN" altLang="en-US" dirty="0" smtClean="0"/>
              <a:t>代表科学和进步的</a:t>
            </a:r>
            <a:r>
              <a:rPr lang="zh-CN" altLang="en-US" b="1" dirty="0" smtClean="0"/>
              <a:t>雷文海姆大学（</a:t>
            </a:r>
            <a:r>
              <a:rPr lang="en-US" altLang="zh-CN" b="1" dirty="0" err="1" smtClean="0"/>
              <a:t>RavenHeim</a:t>
            </a:r>
            <a:r>
              <a:rPr lang="zh-CN" altLang="en-US" b="1" dirty="0" smtClean="0"/>
              <a:t>）</a:t>
            </a:r>
            <a:r>
              <a:rPr lang="zh-CN" altLang="en-US" dirty="0" smtClean="0"/>
              <a:t>，徽记为站在六分仪上的黑色渡鸦，掌管保存库和研究所，位于内城</a:t>
            </a:r>
            <a:endParaRPr lang="en-US" altLang="zh-CN" dirty="0" smtClean="0"/>
          </a:p>
          <a:p>
            <a:pPr marL="342900" indent="-342900" algn="just">
              <a:buAutoNum type="arabicPeriod"/>
            </a:pPr>
            <a:r>
              <a:rPr lang="zh-CN" altLang="en-US" dirty="0" smtClean="0"/>
              <a:t>代表医学和部分宗教的</a:t>
            </a:r>
            <a:r>
              <a:rPr lang="zh-CN" altLang="en-US" b="1" dirty="0" smtClean="0"/>
              <a:t>众生院（</a:t>
            </a:r>
            <a:r>
              <a:rPr lang="en-US" altLang="zh-CN" b="1" dirty="0" err="1" smtClean="0"/>
              <a:t>LaDomoCesta</a:t>
            </a:r>
            <a:r>
              <a:rPr lang="zh-CN" altLang="en-US" b="1" dirty="0" smtClean="0"/>
              <a:t>）</a:t>
            </a:r>
            <a:r>
              <a:rPr lang="zh-CN" altLang="en-US" dirty="0"/>
              <a:t>，</a:t>
            </a:r>
            <a:r>
              <a:rPr lang="zh-CN" altLang="en-US" dirty="0" smtClean="0"/>
              <a:t>徽记为生命之舟，控制城内的医疗资源和研究，位于内城。</a:t>
            </a:r>
            <a:endParaRPr lang="en-US" altLang="zh-CN" dirty="0" smtClean="0"/>
          </a:p>
          <a:p>
            <a:pPr marL="342900" indent="-342900" algn="just">
              <a:buAutoNum type="arabicPeriod"/>
            </a:pPr>
            <a:r>
              <a:rPr lang="zh-CN" altLang="en-US" dirty="0" smtClean="0"/>
              <a:t>代表统治鹰犬和强权的的</a:t>
            </a:r>
            <a:r>
              <a:rPr lang="zh-CN" altLang="en-US" b="1" dirty="0" smtClean="0"/>
              <a:t>皇家督军（</a:t>
            </a:r>
            <a:r>
              <a:rPr lang="en-US" altLang="zh-CN" b="1" dirty="0" smtClean="0"/>
              <a:t>Royal Overseer</a:t>
            </a:r>
            <a:r>
              <a:rPr lang="zh-CN" altLang="en-US" b="1" dirty="0" smtClean="0"/>
              <a:t>）</a:t>
            </a:r>
            <a:r>
              <a:rPr lang="zh-CN" altLang="en-US" dirty="0" smtClean="0"/>
              <a:t>，徽记为被雾谷铃兰缠绕的利剑与火枪，掌管军队、内城大门、开合桥</a:t>
            </a:r>
            <a:endParaRPr lang="en-US" altLang="zh-CN" dirty="0" smtClean="0"/>
          </a:p>
          <a:p>
            <a:pPr marL="342900" indent="-342900" algn="just">
              <a:buAutoNum type="arabicPeriod"/>
            </a:pPr>
            <a:r>
              <a:rPr lang="zh-CN" altLang="en-US" dirty="0" smtClean="0"/>
              <a:t>代表底层和非法交易的</a:t>
            </a:r>
            <a:r>
              <a:rPr lang="zh-CN" altLang="en-US" b="1" dirty="0" smtClean="0"/>
              <a:t>雾鬼帮（</a:t>
            </a:r>
            <a:r>
              <a:rPr lang="en-US" altLang="zh-CN" b="1" dirty="0" err="1" smtClean="0"/>
              <a:t>MistGhost</a:t>
            </a:r>
            <a:r>
              <a:rPr lang="zh-CN" altLang="en-US" b="1" dirty="0" smtClean="0"/>
              <a:t>）</a:t>
            </a:r>
            <a:r>
              <a:rPr lang="zh-CN" altLang="en-US" dirty="0" smtClean="0"/>
              <a:t>，</a:t>
            </a:r>
            <a:r>
              <a:rPr lang="zh-CN" altLang="en-US" b="1" dirty="0" smtClean="0"/>
              <a:t> </a:t>
            </a:r>
            <a:r>
              <a:rPr lang="zh-CN" altLang="en-US" dirty="0" smtClean="0"/>
              <a:t>徽记为吞吐浓雾的骷髅头，控制外城暗巷和余烬酒馆，位于外城区</a:t>
            </a:r>
            <a:endParaRPr lang="en-US" altLang="zh-CN" dirty="0" smtClean="0"/>
          </a:p>
          <a:p>
            <a:pPr marL="342900" indent="-342900" algn="just">
              <a:buAutoNum type="arabicPeriod"/>
            </a:pPr>
            <a:r>
              <a:rPr lang="zh-CN" altLang="en-US" dirty="0" smtClean="0"/>
              <a:t>代表底层人民信仰的</a:t>
            </a:r>
            <a:r>
              <a:rPr lang="zh-CN" altLang="en-US" b="1" dirty="0" smtClean="0"/>
              <a:t>鲸骨教会（</a:t>
            </a:r>
            <a:r>
              <a:rPr lang="en-US" altLang="zh-CN" b="1" dirty="0" smtClean="0"/>
              <a:t> Whalebone Church </a:t>
            </a:r>
            <a:r>
              <a:rPr lang="zh-CN" altLang="en-US" b="1" dirty="0" smtClean="0"/>
              <a:t>）</a:t>
            </a:r>
            <a:r>
              <a:rPr lang="zh-CN" altLang="en-US" dirty="0" smtClean="0"/>
              <a:t>，徽记为多只手臂举起的一根鲸鱼肋骨，控制港区教堂</a:t>
            </a:r>
            <a:endParaRPr lang="en-US" altLang="zh-CN" dirty="0" smtClean="0"/>
          </a:p>
          <a:p>
            <a:pPr marL="342900" indent="-342900" algn="just">
              <a:buFontTx/>
              <a:buAutoNum type="arabicPeriod"/>
            </a:pPr>
            <a:r>
              <a:rPr lang="zh-CN" altLang="en-US" dirty="0" smtClean="0"/>
              <a:t>代表贸易与捕鲸业的</a:t>
            </a:r>
            <a:r>
              <a:rPr lang="zh-CN" altLang="en-US" b="1" dirty="0" smtClean="0"/>
              <a:t>血港工会（</a:t>
            </a:r>
            <a:r>
              <a:rPr lang="en-US" altLang="zh-CN" b="1" dirty="0" smtClean="0"/>
              <a:t> Blood Harbor Guild </a:t>
            </a:r>
            <a:r>
              <a:rPr lang="zh-CN" altLang="en-US" b="1" dirty="0" smtClean="0"/>
              <a:t>）</a:t>
            </a:r>
            <a:r>
              <a:rPr lang="zh-CN" altLang="en-US" dirty="0" smtClean="0"/>
              <a:t>，徽记为撕碎的什一税收据，控制工厂，位于港区</a:t>
            </a:r>
            <a:endParaRPr lang="en-US" altLang="zh-CN" dirty="0" smtClean="0"/>
          </a:p>
          <a:p>
            <a:pPr marL="342900" indent="-342900" algn="just">
              <a:buAutoNum type="arabicPeriod"/>
            </a:pPr>
            <a:endParaRPr lang="en-US" altLang="zh-CN" dirty="0" smtClean="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smtClean="0"/>
              <a:t>传说诺瑟弗德家族的祖先来自某个岸边开满雾谷铃兰的峡湾，在某一次可怕的事件过后，迁徙到了拜伦纳斯特。</a:t>
            </a:r>
            <a:endParaRPr lang="en-US" altLang="zh-CN" dirty="0" smtClean="0"/>
          </a:p>
          <a:p>
            <a:pPr algn="just"/>
            <a:endParaRPr lang="en-US" altLang="zh-CN" dirty="0" smtClean="0"/>
          </a:p>
          <a:p>
            <a:pPr algn="just"/>
            <a:r>
              <a:rPr lang="zh-CN" altLang="en-US" dirty="0" smtClean="0"/>
              <a:t>最初他们靠着家族的天生机敏与悲天悯人的信条，获得了王国旧皇室的信任与人民的支持，也以拜伦纳斯特的捕鲸业为基础挖取到了家族的第一笔金。</a:t>
            </a:r>
            <a:endParaRPr lang="en-US" altLang="zh-CN" dirty="0" smtClean="0"/>
          </a:p>
          <a:p>
            <a:pPr algn="just"/>
            <a:endParaRPr lang="en-US" altLang="zh-CN" dirty="0"/>
          </a:p>
          <a:p>
            <a:pPr algn="just"/>
            <a:r>
              <a:rPr lang="zh-CN" altLang="en-US" dirty="0" smtClean="0"/>
              <a:t>后来，旧王室的残暴统治激起了人民与统治阶层的矛盾。瑟夫德家族顺势而为，协同其他王公贵族，发起了第一场人民政变，推翻了旧王室的统治并由此离开了拜伦纳斯特，进驻了旧王都，成为了新的王室。</a:t>
            </a:r>
            <a:endParaRPr lang="en-US" altLang="zh-CN" dirty="0" smtClean="0"/>
          </a:p>
          <a:p>
            <a:pPr algn="just"/>
            <a:endParaRPr lang="en-US" altLang="zh-CN" dirty="0"/>
          </a:p>
          <a:p>
            <a:pPr algn="just"/>
            <a:r>
              <a:rPr lang="zh-CN" altLang="en-US" dirty="0" smtClean="0"/>
              <a:t>但诺瑟弗德王并未舍弃拜伦纳斯特这个发家地，时至今日，拜伦纳斯特依旧是王国重要的贸易、港口、军事重地。</a:t>
            </a:r>
            <a:endParaRPr lang="en-US" altLang="zh-CN" dirty="0" smtClean="0"/>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smtClean="0"/>
              <a:t>诺瑟弗德王室（</a:t>
            </a:r>
            <a:r>
              <a:rPr lang="en-US" altLang="zh-CN" sz="3200" b="1" u="sng" dirty="0" err="1" smtClean="0"/>
              <a:t>NorthFjord</a:t>
            </a:r>
            <a:r>
              <a:rPr lang="zh-CN" altLang="en-US" sz="3200" b="1" u="sng" dirty="0" smtClean="0"/>
              <a:t>）       </a:t>
            </a:r>
            <a:endParaRPr lang="zh-CN" altLang="en-US" sz="3200" b="1" u="sng" dirty="0"/>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smtClean="0"/>
              <a:t>雾谷铃兰参考，颜色可以参考青蓝海岸的花</a:t>
            </a:r>
            <a:endParaRPr lang="zh-CN" altLang="en-US" sz="1600" b="1" dirty="0"/>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smtClean="0"/>
              <a:t>“吾乃天命之人”</a:t>
            </a:r>
            <a:endParaRPr lang="zh-CN" altLang="en-US" sz="1600" b="1" i="1" dirty="0"/>
          </a:p>
        </p:txBody>
      </p:sp>
    </p:spTree>
    <p:extLst>
      <p:ext uri="{BB962C8B-B14F-4D97-AF65-F5344CB8AC3E}">
        <p14:creationId xmlns:p14="http://schemas.microsoft.com/office/powerpoint/2010/main" val="3308226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smtClean="0"/>
              <a:t>雷文海姆大学（</a:t>
            </a:r>
            <a:r>
              <a:rPr lang="en-US" altLang="zh-CN" sz="3200" b="1" u="sng" dirty="0" err="1" smtClean="0"/>
              <a:t>RavenHeim</a:t>
            </a:r>
            <a:r>
              <a:rPr lang="zh-CN" altLang="en-US" sz="3200" b="1" u="sng" dirty="0" smtClean="0"/>
              <a:t>）       </a:t>
            </a:r>
            <a:endParaRPr lang="zh-CN" altLang="en-US" sz="3200" b="1" u="sng" dirty="0"/>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smtClean="0"/>
              <a:t>雷文海姆大学的前身是旧皇家奥秘研究所，在官方对外的宣传来说，雷文海姆大学负责观测星象，预测天气，探究航道，研制机械等等学术工作。</a:t>
            </a:r>
            <a:endParaRPr lang="en-US" altLang="zh-CN" sz="1700" dirty="0" smtClean="0"/>
          </a:p>
          <a:p>
            <a:pPr algn="just"/>
            <a:endParaRPr lang="en-US" altLang="zh-CN" sz="1700" dirty="0"/>
          </a:p>
          <a:p>
            <a:pPr algn="just"/>
            <a:r>
              <a:rPr lang="zh-CN" altLang="en-US" sz="1700" dirty="0" smtClean="0"/>
              <a:t>而实际上，作为旧皇家自然奥秘研究所，其内部可以大致被分为两派。</a:t>
            </a:r>
            <a:endParaRPr lang="en-US" altLang="zh-CN" sz="1700" dirty="0" smtClean="0"/>
          </a:p>
          <a:p>
            <a:pPr algn="just"/>
            <a:endParaRPr lang="en-US" altLang="zh-CN" sz="1700" dirty="0" smtClean="0"/>
          </a:p>
          <a:p>
            <a:pPr algn="just"/>
            <a:r>
              <a:rPr lang="zh-CN" altLang="en-US" sz="1700" dirty="0" smtClean="0"/>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smtClean="0"/>
          </a:p>
          <a:p>
            <a:pPr algn="just"/>
            <a:r>
              <a:rPr lang="zh-CN" altLang="en-US" sz="1700" dirty="0" smtClean="0"/>
              <a:t>激进又浪漫的研究方针使他们被称为“</a:t>
            </a:r>
            <a:r>
              <a:rPr lang="zh-CN" altLang="en-US" sz="1700" b="1" dirty="0" smtClean="0"/>
              <a:t>森提玛学派（</a:t>
            </a:r>
            <a:r>
              <a:rPr lang="en-US" altLang="zh-CN" sz="1700" b="1" dirty="0" err="1" smtClean="0"/>
              <a:t>Sentima</a:t>
            </a:r>
            <a:r>
              <a:rPr lang="zh-CN" altLang="en-US" sz="1700" b="1" dirty="0" smtClean="0"/>
              <a:t>）</a:t>
            </a:r>
            <a:r>
              <a:rPr lang="zh-CN" altLang="en-US" sz="1700" dirty="0" smtClean="0"/>
              <a:t>”。</a:t>
            </a:r>
            <a:endParaRPr lang="en-US" altLang="zh-CN" sz="1700" dirty="0" smtClean="0"/>
          </a:p>
          <a:p>
            <a:pPr algn="just"/>
            <a:endParaRPr lang="en-US" altLang="zh-CN" sz="1700" dirty="0"/>
          </a:p>
          <a:p>
            <a:pPr algn="just"/>
            <a:r>
              <a:rPr lang="zh-CN" altLang="en-US" sz="1700" dirty="0" smtClean="0"/>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smtClean="0"/>
          </a:p>
          <a:p>
            <a:pPr algn="just"/>
            <a:r>
              <a:rPr lang="zh-CN" altLang="en-US" sz="1700" dirty="0" smtClean="0"/>
              <a:t>由虚无缥缈的灵感去牵引秘而不传的研究内容是他们的特征，他们被称之为“</a:t>
            </a:r>
            <a:r>
              <a:rPr lang="zh-CN" altLang="en-US" sz="1700" b="1" dirty="0" smtClean="0"/>
              <a:t>弥斯提斯莫学派</a:t>
            </a:r>
            <a:r>
              <a:rPr lang="zh-CN" altLang="en-US" sz="1700" b="1" dirty="0" smtClean="0"/>
              <a:t>（</a:t>
            </a:r>
            <a:r>
              <a:rPr lang="en-US" altLang="zh-CN" sz="1700" b="1" dirty="0" err="1" smtClean="0"/>
              <a:t>Mistikismo</a:t>
            </a:r>
            <a:r>
              <a:rPr lang="zh-CN" altLang="en-US" sz="1700" b="1" dirty="0" smtClean="0"/>
              <a:t>）</a:t>
            </a:r>
            <a:r>
              <a:rPr lang="zh-CN" altLang="en-US" sz="1700" dirty="0" smtClean="0"/>
              <a:t>”。</a:t>
            </a:r>
            <a:endParaRPr lang="en-US" altLang="zh-CN" sz="1700" dirty="0" smtClean="0"/>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smtClean="0"/>
              <a:t>两个学派看似对立，但也并非完全水火不容，双方也有诸多合作研究。而两方学派也各有亲昵的势力。</a:t>
            </a:r>
            <a:endParaRPr lang="en-US" altLang="zh-CN" sz="1700" dirty="0" smtClean="0"/>
          </a:p>
          <a:p>
            <a:pPr algn="just"/>
            <a:r>
              <a:rPr lang="zh-CN" altLang="en-US" sz="1700" dirty="0" smtClean="0"/>
              <a:t>总体来说，森提玛学派更倾向于军队与平民合作；</a:t>
            </a:r>
            <a:endParaRPr lang="en-US" altLang="zh-CN" sz="1700" dirty="0" smtClean="0"/>
          </a:p>
          <a:p>
            <a:pPr algn="just"/>
            <a:r>
              <a:rPr lang="zh-CN" altLang="en-US" sz="1700" dirty="0" smtClean="0"/>
              <a:t>而弥斯提斯莫学派更加喜爱与贵族和医院合作，当然军队也是，只是有些看不起他们。</a:t>
            </a:r>
            <a:endParaRPr lang="en-US" altLang="zh-CN" sz="1700" dirty="0" smtClean="0"/>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smtClean="0"/>
              <a:t>徽记为站在六分仪上的乌鸦</a:t>
            </a:r>
            <a:endParaRPr lang="zh-CN" altLang="en-US" sz="1600" b="1" dirty="0"/>
          </a:p>
        </p:txBody>
      </p:sp>
      <p:sp>
        <p:nvSpPr>
          <p:cNvPr id="9" name="矩形 8"/>
          <p:cNvSpPr/>
          <p:nvPr/>
        </p:nvSpPr>
        <p:spPr>
          <a:xfrm>
            <a:off x="4476750" y="599792"/>
            <a:ext cx="3724096" cy="338554"/>
          </a:xfrm>
          <a:prstGeom prst="rect">
            <a:avLst/>
          </a:prstGeom>
        </p:spPr>
        <p:txBody>
          <a:bodyPr wrap="none">
            <a:spAutoFit/>
          </a:bodyPr>
          <a:lstStyle/>
          <a:p>
            <a:r>
              <a:rPr lang="zh-CN" altLang="en-US" sz="1600" b="1" i="1" dirty="0" smtClean="0"/>
              <a:t>“真理乃是逐字逐句且不可撼动的事实”</a:t>
            </a:r>
            <a:endParaRPr lang="zh-CN" altLang="en-US" sz="1600" b="1" i="1" dirty="0"/>
          </a:p>
        </p:txBody>
      </p:sp>
    </p:spTree>
    <p:extLst>
      <p:ext uri="{BB962C8B-B14F-4D97-AF65-F5344CB8AC3E}">
        <p14:creationId xmlns:p14="http://schemas.microsoft.com/office/powerpoint/2010/main" val="26199801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smtClean="0"/>
              <a:t>）     </a:t>
            </a:r>
            <a:endParaRPr lang="zh-CN" altLang="en-US" sz="3200" b="1" u="sng" dirty="0"/>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smtClean="0"/>
              <a:t>LaDomoCesta</a:t>
            </a:r>
            <a:r>
              <a:rPr lang="zh-CN" altLang="en-US" sz="1700" dirty="0" smtClean="0"/>
              <a:t>这个称呼来自古语，具体起源已经不可考据，遗留的古代文书解释该词为“众生平等之地”。</a:t>
            </a:r>
            <a:endParaRPr lang="en-US" altLang="zh-CN" sz="1700" dirty="0" smtClean="0"/>
          </a:p>
          <a:p>
            <a:pPr algn="just"/>
            <a:r>
              <a:rPr lang="zh-CN" altLang="en-US" sz="1700" dirty="0" smtClean="0"/>
              <a:t>而面对生死，众生平等。因此，</a:t>
            </a:r>
            <a:r>
              <a:rPr lang="en-US" altLang="zh-CN" sz="1700" dirty="0" err="1" smtClean="0"/>
              <a:t>LaDomoCesta</a:t>
            </a:r>
            <a:r>
              <a:rPr lang="zh-CN" altLang="en-US" sz="1700" dirty="0" smtClean="0"/>
              <a:t>如今指代的就是王立医疗所，被简称为“众生院”。</a:t>
            </a:r>
            <a:endParaRPr lang="en-US" altLang="zh-CN" sz="1700" dirty="0" smtClean="0"/>
          </a:p>
          <a:p>
            <a:pPr algn="just"/>
            <a:endParaRPr lang="en-US" altLang="zh-CN" sz="1700" dirty="0"/>
          </a:p>
          <a:p>
            <a:pPr algn="just"/>
            <a:r>
              <a:rPr lang="zh-CN" altLang="en-US" sz="1700" dirty="0" smtClean="0"/>
              <a:t>作为一个王立医疗设施，众生院的职责可不仅是负责简单的医疗工作。</a:t>
            </a:r>
            <a:endParaRPr lang="en-US" altLang="zh-CN" sz="1700" dirty="0" smtClean="0"/>
          </a:p>
          <a:p>
            <a:pPr algn="just"/>
            <a:endParaRPr lang="en-US" altLang="zh-CN" sz="1700" dirty="0" smtClean="0"/>
          </a:p>
          <a:p>
            <a:pPr algn="just"/>
            <a:r>
              <a:rPr lang="zh-CN" altLang="en-US" sz="1700" dirty="0" smtClean="0"/>
              <a:t>在发展上，</a:t>
            </a:r>
            <a:r>
              <a:rPr lang="zh-CN" altLang="en-US" sz="1700" dirty="0" smtClean="0"/>
              <a:t>它承担着医学与人体研究、医疗人员培养、医疗设备研发、药品研发等研究工作。</a:t>
            </a:r>
            <a:endParaRPr lang="en-US" altLang="zh-CN" sz="1700" dirty="0" smtClean="0"/>
          </a:p>
          <a:p>
            <a:pPr algn="just"/>
            <a:endParaRPr lang="en-US" altLang="zh-CN" sz="1700" dirty="0" smtClean="0"/>
          </a:p>
          <a:p>
            <a:pPr algn="just"/>
            <a:r>
              <a:rPr lang="zh-CN" altLang="en-US" sz="1700" dirty="0" smtClean="0"/>
              <a:t>在职能上，它承担着皇家、贵族等多阶级私人医疗资源维护；外派人员至各级城区进驻维护公共卫生；以及，军队、大学等特殊机构的医学资源与知识支持等等。</a:t>
            </a:r>
            <a:endParaRPr lang="en-US" altLang="zh-CN" sz="1700" dirty="0" smtClean="0"/>
          </a:p>
          <a:p>
            <a:pPr algn="just"/>
            <a:endParaRPr lang="en-US" altLang="zh-CN" sz="1700" dirty="0"/>
          </a:p>
          <a:p>
            <a:pPr algn="just"/>
            <a:r>
              <a:rPr lang="zh-CN" altLang="en-US" sz="1700" dirty="0" smtClean="0"/>
              <a:t>众生院信仰生命之舟，这是古代文书上记录的组成万物生灵的基本要素。</a:t>
            </a:r>
            <a:endParaRPr lang="en-US" altLang="zh-CN" sz="1700" dirty="0" smtClean="0"/>
          </a:p>
          <a:p>
            <a:pPr algn="just"/>
            <a:r>
              <a:rPr lang="zh-CN" altLang="en-US" sz="1700" dirty="0" smtClean="0"/>
              <a:t>拜伦纳斯特的众生院的大厅地面上就刻画着该符文，以此连接到各个医疗前台站。而实际上，该众生院的整体建筑也是按照这个结构进行平面构造的。</a:t>
            </a:r>
            <a:endParaRPr lang="en-US" altLang="zh-CN" sz="1700" dirty="0" smtClean="0"/>
          </a:p>
          <a:p>
            <a:pPr algn="just"/>
            <a:endParaRPr lang="en-US" altLang="zh-CN" sz="1700" dirty="0"/>
          </a:p>
          <a:p>
            <a:pPr algn="just"/>
            <a:r>
              <a:rPr lang="zh-CN" altLang="en-US" sz="1700" dirty="0" smtClean="0"/>
              <a:t>在阶级矛盾与冲突愈发激烈的当下，原本就不多的医疗资源更加紧张，众生院内部的医师们也各有倾向。</a:t>
            </a:r>
            <a:endParaRPr lang="en-US" altLang="zh-CN" sz="1700" dirty="0" smtClean="0"/>
          </a:p>
          <a:p>
            <a:pPr algn="just"/>
            <a:endParaRPr lang="en-US" altLang="zh-CN" sz="1700" dirty="0" smtClean="0"/>
          </a:p>
          <a:p>
            <a:pPr algn="just"/>
            <a:r>
              <a:rPr lang="zh-CN" altLang="en-US" sz="1700" b="1" dirty="0" smtClean="0"/>
              <a:t>是回归劳苦大众，是走向研究的极致，还是与王公贵族一起沉沦？</a:t>
            </a:r>
            <a:endParaRPr lang="en-US" altLang="zh-CN" sz="1700" b="1" dirty="0" smtClean="0"/>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smtClean="0"/>
              <a:t>徽记可参考卡巴拉生命之树</a:t>
            </a:r>
            <a:endParaRPr lang="zh-CN" altLang="en-US" sz="1600" b="1" dirty="0"/>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smtClean="0"/>
              <a:t>“万物为一，一为万物，众生平等”</a:t>
            </a:r>
            <a:endParaRPr lang="zh-CN" altLang="en-US" sz="1600" b="1" i="1" dirty="0"/>
          </a:p>
        </p:txBody>
      </p:sp>
    </p:spTree>
    <p:extLst>
      <p:ext uri="{BB962C8B-B14F-4D97-AF65-F5344CB8AC3E}">
        <p14:creationId xmlns:p14="http://schemas.microsoft.com/office/powerpoint/2010/main" val="1081050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24823</TotalTime>
  <Words>6547</Words>
  <Application>Microsoft Office PowerPoint</Application>
  <PresentationFormat>宽屏</PresentationFormat>
  <Paragraphs>430</Paragraphs>
  <Slides>43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43</vt:i4>
      </vt:variant>
    </vt:vector>
  </HeadingPairs>
  <TitlesOfParts>
    <vt:vector size="49"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97</cp:revision>
  <dcterms:created xsi:type="dcterms:W3CDTF">2025-01-06T08:28:20Z</dcterms:created>
  <dcterms:modified xsi:type="dcterms:W3CDTF">2025-01-23T14:11:29Z</dcterms:modified>
</cp:coreProperties>
</file>